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  <p:sldMasterId id="2147483924" r:id="rId2"/>
  </p:sldMasterIdLst>
  <p:notesMasterIdLst>
    <p:notesMasterId r:id="rId1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56" r:id="rId27"/>
    <p:sldId id="357" r:id="rId28"/>
    <p:sldId id="358" r:id="rId29"/>
    <p:sldId id="359" r:id="rId30"/>
    <p:sldId id="355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54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32" r:id="rId98"/>
    <p:sldId id="333" r:id="rId99"/>
    <p:sldId id="334" r:id="rId100"/>
    <p:sldId id="335" r:id="rId101"/>
    <p:sldId id="336" r:id="rId102"/>
    <p:sldId id="337" r:id="rId103"/>
    <p:sldId id="338" r:id="rId104"/>
    <p:sldId id="339" r:id="rId105"/>
    <p:sldId id="340" r:id="rId106"/>
    <p:sldId id="341" r:id="rId107"/>
    <p:sldId id="342" r:id="rId108"/>
    <p:sldId id="343" r:id="rId109"/>
    <p:sldId id="344" r:id="rId110"/>
    <p:sldId id="345" r:id="rId111"/>
    <p:sldId id="346" r:id="rId112"/>
    <p:sldId id="347" r:id="rId113"/>
    <p:sldId id="348" r:id="rId114"/>
    <p:sldId id="349" r:id="rId115"/>
    <p:sldId id="350" r:id="rId116"/>
    <p:sldId id="351" r:id="rId117"/>
    <p:sldId id="352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8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Objects="1">
      <p:cViewPr varScale="1">
        <p:scale>
          <a:sx n="104" d="100"/>
          <a:sy n="104" d="100"/>
        </p:scale>
        <p:origin x="1008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2.png"/><Relationship Id="rId7" Type="http://schemas.openxmlformats.org/officeDocument/2006/relationships/image" Target="../media/image26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홈페이지 및 로고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네브바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전체메뉴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우상단 네브바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상태라면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상단 메인 네브바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상세보기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 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 상단부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6247" y="964277"/>
            <a:ext cx="6409951" cy="3965598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79624" y="96427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365861" y="880403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980049" y="880403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365861" y="1473916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03614" y="2067429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160649" y="318841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전체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15031"/>
              </p:ext>
            </p:extLst>
          </p:nvPr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로그인시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보이는 메인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686114" y="2919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상영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</a:t>
            </a:r>
            <a:r>
              <a:rPr lang="ko-KR" altLang="en-US" sz="400"/>
              <a:t>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839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30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31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7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1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624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4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631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52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65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832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0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aphicFrame>
        <p:nvGraphicFramePr>
          <p:cNvPr id="170" name="표 169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및 왼쪽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57709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549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783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854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647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9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053" name="표 205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플랫폼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박스오피스 확인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소개를 작성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목록을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지점관리자가 자신의 지점을 관리하고 상영관을 등록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수정하는 화면이다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249634" y="2213492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2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85708" y="3152441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89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51375" y="29369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8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047535" y="376639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30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01848" y="4583254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7642" cy="2059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7130696" y="557429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7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등록하는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상영관등록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상영관수정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34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영화를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등록되어있는 영화들을 조회할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상영영화를 등록하고 조회하는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39132" y="2138839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978927" y="3422037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991605" y="422166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30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583657" y="482126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8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관리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 키워드가 있는 영화들이 리스트로 보여진다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검색하는 모달창이다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2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03712" y="2499124"/>
            <a:ext cx="3216610" cy="273007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151784" y="256490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영화 검색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26518" y="3107765"/>
            <a:ext cx="167256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09986" y="3116078"/>
            <a:ext cx="432048" cy="215767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3630491" y="3527172"/>
          <a:ext cx="2963052" cy="50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영화명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러닝타임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엘리멘탈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109</a:t>
                      </a:r>
                      <a:r>
                        <a:rPr lang="ko-KR" altLang="en-US" sz="6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2023-06-14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069786" y="3810686"/>
            <a:ext cx="385889" cy="187909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선택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770938" y="3109758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4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0015" y="3544414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7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129167" y="35897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87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930947" y="4926754"/>
            <a:ext cx="385889" cy="200055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닫기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655035" y="4925132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653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14" name="표 113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상영가능영화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등록한 영화의 상영정보를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           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7  </a:t>
            </a:r>
            <a:r>
              <a:rPr lang="ko-KR" altLang="en-US" sz="1000"/>
              <a:t>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00 </a:t>
            </a:r>
            <a:r>
              <a:rPr lang="ko-KR" altLang="en-US" sz="1000"/>
              <a:t>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2D/</a:t>
            </a:r>
            <a:r>
              <a:rPr lang="ko-KR" altLang="en-US" sz="1000"/>
              <a:t>자막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√</a:t>
            </a:r>
          </a:p>
        </p:txBody>
      </p: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6542"/>
              </p:ext>
            </p:extLst>
          </p:nvPr>
        </p:nvGraphicFramePr>
        <p:xfrm>
          <a:off x="8472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7"/>
              <a:ext cx="504056" cy="1541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8" name="TextBox 3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9" name="TextBox 3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791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86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790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302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864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6633" cy="2057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60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12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510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84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236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2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163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32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089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394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771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879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87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880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41361"/>
              </p:ext>
            </p:extLst>
          </p:nvPr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 없음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095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095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087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21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335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775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중인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현재 상영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56067"/>
              </p:ext>
            </p:extLst>
          </p:nvPr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4" name="직사각형 83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1" name="TextBox 100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종류가 너무 적습니다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2" name="TextBox 101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3" name="TextBox 102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7" name="TextBox 106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영화관이 너무 더럽습니다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8" name="TextBox 107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직원분 감사합니다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9" name="TextBox 108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3" name="TextBox 112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4" name="TextBox 113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5" name="TextBox 114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6" name="TextBox 115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7" name="TextBox 126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8" name="TextBox 127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9" name="TextBox 128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0" name="TextBox 129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1" name="TextBox 130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2" name="TextBox 131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3" name="TextBox 132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4" name="TextBox 133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5" name="TextBox 134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6" name="TextBox 135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7" name="TextBox 136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167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016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7542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325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24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6" name="표 155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02579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7" name="그룹 36"/>
          <p:cNvGrpSpPr/>
          <p:nvPr/>
        </p:nvGrpSpPr>
        <p:grpSpPr>
          <a:xfrm>
            <a:off x="3400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36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72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393" cy="20580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99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34" name="TextBox 33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감사합니다</a:t>
            </a:r>
            <a:r>
              <a:rPr lang="en-US" altLang="ko-KR" sz="700"/>
              <a:t>. </a:t>
            </a:r>
            <a:r>
              <a:rPr lang="ko-KR" altLang="en-US" sz="700"/>
              <a:t>해당 직원과 내부에 전달하도록 하겠습니다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1" name="그룹 30"/>
          <p:cNvGrpSpPr/>
          <p:nvPr/>
        </p:nvGrpSpPr>
        <p:grpSpPr>
          <a:xfrm>
            <a:off x="5088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3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52443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/>
          <a:srcRect b="15640"/>
          <a:stretch>
            <a:fillRect/>
          </a:stretch>
        </p:blipFill>
        <p:spPr>
          <a:xfrm>
            <a:off x="2937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964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12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214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888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7171" name="표 7170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018359"/>
              </p:ext>
            </p:extLst>
          </p:nvPr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0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0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89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82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3284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530" cy="20586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79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275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70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65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88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917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685260"/>
              </p:ext>
            </p:extLst>
          </p:nvPr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/>
          <a:srcRect b="24170"/>
          <a:stretch>
            <a:fillRect/>
          </a:stretch>
        </p:blipFill>
        <p:spPr>
          <a:xfrm>
            <a:off x="3013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2559" y="2809528"/>
            <a:ext cx="407506" cy="217517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887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2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419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40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8195" name="표 8194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51874"/>
              </p:ext>
            </p:extLst>
          </p:nvPr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없다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2023-05-09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2023-12-31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/>
          <a:srcRect l="2210" t="14390" r="2520" b="15300"/>
          <a:stretch>
            <a:fillRect/>
          </a:stretch>
        </p:blipFill>
        <p:spPr>
          <a:xfrm>
            <a:off x="4217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3359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51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881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73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3258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258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937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44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774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476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46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41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61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영화를 개봉순으로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상영 예정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20" b="4310"/>
          <a:stretch>
            <a:fillRect/>
          </a:stretch>
        </p:blipFill>
        <p:spPr>
          <a:xfrm>
            <a:off x="1696009" y="3014310"/>
            <a:ext cx="6597577" cy="2460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200" y="5440290"/>
            <a:ext cx="1381318" cy="41915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 및 관람평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작성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더보기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15964" y="27146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1744614" y="5824932"/>
            <a:ext cx="235962" cy="215444"/>
            <a:chOff x="292829" y="1695755"/>
            <a:chExt cx="23596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3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856359" y="4644162"/>
            <a:ext cx="235962" cy="215444"/>
            <a:chOff x="292829" y="1695755"/>
            <a:chExt cx="23596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1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317683" y="6325559"/>
            <a:ext cx="235962" cy="215444"/>
            <a:chOff x="292829" y="1695755"/>
            <a:chExt cx="23596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13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7259028" y="4990642"/>
            <a:ext cx="235962" cy="215444"/>
            <a:chOff x="292829" y="1695755"/>
            <a:chExt cx="23596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42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8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평점을 매길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관팜평을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624421" y="1076516"/>
            <a:ext cx="6763293" cy="557756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290214" y="2359466"/>
            <a:ext cx="3424428" cy="2824847"/>
            <a:chOff x="1762991" y="2734819"/>
            <a:chExt cx="3424428" cy="2824847"/>
          </a:xfrm>
        </p:grpSpPr>
        <p:grpSp>
          <p:nvGrpSpPr>
            <p:cNvPr id="7" name="그룹 6"/>
            <p:cNvGrpSpPr/>
            <p:nvPr/>
          </p:nvGrpSpPr>
          <p:grpSpPr>
            <a:xfrm>
              <a:off x="1762991" y="2734819"/>
              <a:ext cx="3424428" cy="2824847"/>
              <a:chOff x="1774804" y="1819182"/>
              <a:chExt cx="3424428" cy="28248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l="1120" r="1010" b="49560"/>
              <a:stretch>
                <a:fillRect/>
              </a:stretch>
            </p:blipFill>
            <p:spPr>
              <a:xfrm>
                <a:off x="1778533" y="1819182"/>
                <a:ext cx="3420699" cy="2350482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5"/>
              <a:srcRect l="1120" t="89540" r="1010"/>
              <a:stretch>
                <a:fillRect/>
              </a:stretch>
            </p:blipFill>
            <p:spPr>
              <a:xfrm>
                <a:off x="1774804" y="4156488"/>
                <a:ext cx="3420699" cy="48754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2882074" y="3096768"/>
              <a:ext cx="1092518" cy="268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엘리멘탈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848006" y="3407211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3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90214" y="3704492"/>
            <a:ext cx="235962" cy="215444"/>
            <a:chOff x="292829" y="1695755"/>
            <a:chExt cx="23596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92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649789" y="4602226"/>
            <a:ext cx="235962" cy="215444"/>
            <a:chOff x="292829" y="1695755"/>
            <a:chExt cx="23596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22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100962" y="4602226"/>
            <a:ext cx="235962" cy="215444"/>
            <a:chOff x="292829" y="1695755"/>
            <a:chExt cx="23596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82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31186" y="2387331"/>
            <a:ext cx="235962" cy="215444"/>
            <a:chOff x="292829" y="1695755"/>
            <a:chExt cx="235962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46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9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관람평 등록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무비포스트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작성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더보기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스틸컷을 확인하고 선택할 수있다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사진을 다시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 사진을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617559" y="1103655"/>
            <a:ext cx="6763293" cy="474841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27634" y="1485400"/>
            <a:ext cx="5264418" cy="41333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74976" y="2249535"/>
            <a:ext cx="2144789" cy="2765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471247" y="3671620"/>
            <a:ext cx="925555" cy="1332239"/>
          </a:xfrm>
          <a:prstGeom prst="rect">
            <a:avLst/>
          </a:prstGeom>
          <a:noFill/>
        </p:spPr>
      </p:pic>
      <p:pic>
        <p:nvPicPr>
          <p:cNvPr id="25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448967" y="2249535"/>
            <a:ext cx="925555" cy="1332239"/>
          </a:xfrm>
          <a:prstGeom prst="rect">
            <a:avLst/>
          </a:prstGeom>
          <a:noFill/>
        </p:spPr>
      </p:pic>
      <p:pic>
        <p:nvPicPr>
          <p:cNvPr id="26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495855" y="2255446"/>
            <a:ext cx="925555" cy="1332239"/>
          </a:xfrm>
          <a:prstGeom prst="rect">
            <a:avLst/>
          </a:prstGeom>
          <a:noFill/>
        </p:spPr>
      </p:pic>
      <p:pic>
        <p:nvPicPr>
          <p:cNvPr id="27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502217" y="3653205"/>
            <a:ext cx="925555" cy="1332239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5286960" y="4038015"/>
            <a:ext cx="2144789" cy="599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448967" y="1996665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27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999843" y="2235697"/>
            <a:ext cx="235962" cy="215444"/>
            <a:chOff x="292829" y="1695755"/>
            <a:chExt cx="23596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95225" y="3458952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92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589461" y="1757856"/>
            <a:ext cx="235962" cy="215444"/>
            <a:chOff x="292829" y="1695755"/>
            <a:chExt cx="23596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89713" y="5078523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999843" y="5071753"/>
            <a:ext cx="235962" cy="215444"/>
            <a:chOff x="292829" y="1695755"/>
            <a:chExt cx="23596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무비포스트 작성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0" name="그룹 29"/>
          <p:cNvGrpSpPr/>
          <p:nvPr/>
        </p:nvGrpSpPr>
        <p:grpSpPr>
          <a:xfrm>
            <a:off x="1671505" y="250386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87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38801" y="4561390"/>
            <a:ext cx="235962" cy="215444"/>
            <a:chOff x="292829" y="1695755"/>
            <a:chExt cx="23596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33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6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 크게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관련사진을 크게 보는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74680" y="1901071"/>
            <a:ext cx="2814917" cy="4051779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4827860" y="6003788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290067" y="1902954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4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49037" y="6003714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7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관련사진 크게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재생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예고편을 재생할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50664" y="2673618"/>
            <a:ext cx="4897082" cy="27567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827860" y="5528300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265868" y="269459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92829" y="1695755"/>
              <a:ext cx="244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19267" y="5532243"/>
            <a:ext cx="235962" cy="215444"/>
            <a:chOff x="292829" y="1695755"/>
            <a:chExt cx="23596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89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2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예고편 보기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메인네브바 마우스오버시 뜰 서브메뉴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전체보기 클릭시 보여질 사이트맵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4607" y="1263151"/>
            <a:ext cx="5554853" cy="981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7827" y="2639785"/>
            <a:ext cx="5188412" cy="30992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583835" y="126315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11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767055" y="263978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84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사이트맵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메인 네브바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관람평만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신고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영화의 관람평을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62" name="그룹 61"/>
          <p:cNvGrpSpPr/>
          <p:nvPr/>
        </p:nvGrpSpPr>
        <p:grpSpPr>
          <a:xfrm>
            <a:off x="6780484" y="3474850"/>
            <a:ext cx="235962" cy="215444"/>
            <a:chOff x="292829" y="1695755"/>
            <a:chExt cx="23596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51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696488" y="3849477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399033" y="3918663"/>
            <a:ext cx="235962" cy="215444"/>
            <a:chOff x="292829" y="1695755"/>
            <a:chExt cx="23596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57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811883" y="3908431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4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67039" y="5736608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7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영화 관람평 조회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7" name="직사각형 36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90732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864865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r>
              <a:rPr lang="ko-KR" altLang="en-US" sz="800"/>
              <a:t/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4148279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리뷰 신고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487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12887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818911" y="4573884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4579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275693" y="4573884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4997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5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 신고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무비포스트만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무비포스트를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2833" y="355143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41060" y="350925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64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760476" y="61755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019685" y="61755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5" name="TextBox 44"/>
          <p:cNvSpPr txBox="1"/>
          <p:nvPr/>
        </p:nvSpPr>
        <p:spPr>
          <a:xfrm>
            <a:off x="4778814" y="6175514"/>
            <a:ext cx="25610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4530028" y="6175514"/>
            <a:ext cx="2572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252128" y="6175514"/>
            <a:ext cx="2590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8" name="그룹 47"/>
          <p:cNvGrpSpPr/>
          <p:nvPr/>
        </p:nvGrpSpPr>
        <p:grpSpPr>
          <a:xfrm>
            <a:off x="4294066" y="6208734"/>
            <a:ext cx="235962" cy="215444"/>
            <a:chOff x="292829" y="1695755"/>
            <a:chExt cx="23596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55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5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무비포스트 조회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댓글을 작성할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달린 댓글을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댓글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무비포스트의 상세 내용을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599471" y="2640306"/>
            <a:ext cx="235962" cy="215444"/>
            <a:chOff x="292829" y="1695755"/>
            <a:chExt cx="23596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5069" cy="20576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19765" y="4451351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37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11512" y="496571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0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99123" y="5181158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4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32024" y="5541452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55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43522" y="2256258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836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869367" y="196813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8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43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3830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1004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55137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r>
              <a:rPr lang="ko-KR" altLang="en-US" sz="800"/>
              <a:t/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4038551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포스트 신고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5151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15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721375" y="457388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78157" y="457388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283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 신고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지역에 있는 지점들을 보여준다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마이페이지에서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등록한 선호영화관을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극장이벤트만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극장이벤트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공지사항만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공지사항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메인화면이다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메인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4764"/>
          <a:stretch/>
        </p:blipFill>
        <p:spPr>
          <a:xfrm>
            <a:off x="1181924" y="914400"/>
            <a:ext cx="6764859" cy="712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8277" y="1086744"/>
            <a:ext cx="1192151" cy="400110"/>
          </a:xfrm>
          <a:prstGeom prst="rect">
            <a:avLst/>
          </a:prstGeom>
          <a:solidFill>
            <a:srgbClr val="17181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 smtClean="0">
                <a:solidFill>
                  <a:schemeClr val="bg1"/>
                </a:solidFill>
              </a:rPr>
              <a:t>극장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</a:rPr>
              <a:t>Theater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14945"/>
          <a:stretch/>
        </p:blipFill>
        <p:spPr>
          <a:xfrm>
            <a:off x="1688066" y="3537812"/>
            <a:ext cx="5747612" cy="31392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4095"/>
          <a:stretch/>
        </p:blipFill>
        <p:spPr>
          <a:xfrm>
            <a:off x="1614718" y="1699274"/>
            <a:ext cx="5894308" cy="196236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76425" y="3309969"/>
            <a:ext cx="200025" cy="155742"/>
          </a:xfrm>
          <a:prstGeom prst="rect">
            <a:avLst/>
          </a:prstGeom>
          <a:solidFill>
            <a:srgbClr val="EC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05575" y="3300444"/>
            <a:ext cx="838200" cy="237368"/>
          </a:xfrm>
          <a:prstGeom prst="rect">
            <a:avLst/>
          </a:prstGeom>
          <a:solidFill>
            <a:srgbClr val="EC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427657" y="2052331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15280" y="2373593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410555" y="3280555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14250" y="3659732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804289" y="3616218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36487" y="5498553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799671" y="545475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0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극장을 선호극장으로 등록할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극장정보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관람료 선택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정보를 알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지점의 위치를 확인하는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지점의 이벤트를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지점의 공지사항을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지점의 정보를 볼 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0547"/>
          <a:stretch/>
        </p:blipFill>
        <p:spPr>
          <a:xfrm>
            <a:off x="1393608" y="1562974"/>
            <a:ext cx="6341482" cy="1148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86" y="1058185"/>
            <a:ext cx="5923726" cy="668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09" y="3334754"/>
            <a:ext cx="6157363" cy="3380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09" y="2691402"/>
            <a:ext cx="2200511" cy="65891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52836" y="1727177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21014" y="1252339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52836" y="2231966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83228" y="3119310"/>
            <a:ext cx="240772" cy="215444"/>
            <a:chOff x="292829" y="1695755"/>
            <a:chExt cx="240772" cy="215444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268604" y="363440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255864" y="533405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73114" y="6334181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9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날짜에 상영하는 영화들을 보여준다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상영시간표를 보여주는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</a:t>
                      </a:r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27" y="1491581"/>
            <a:ext cx="5923726" cy="668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30347"/>
          <a:stretch/>
        </p:blipFill>
        <p:spPr>
          <a:xfrm>
            <a:off x="1393612" y="2160573"/>
            <a:ext cx="6341482" cy="393542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152840" y="2914014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32280" y="3912842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93611" y="3402466"/>
            <a:ext cx="4083263" cy="237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999180" y="4020564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관람료를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관람료를 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관람료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관람료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27" y="1491581"/>
            <a:ext cx="5923726" cy="668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12" y="2160573"/>
            <a:ext cx="6341482" cy="22157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612" y="4376347"/>
            <a:ext cx="6553171" cy="203920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152840" y="2160573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2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567559" y="2060829"/>
            <a:ext cx="4608576" cy="309638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예매 페이지</a:t>
            </a:r>
            <a:r>
              <a:rPr lang="en-US" altLang="ko-KR">
                <a:solidFill>
                  <a:schemeClr val="dk1"/>
                </a:solidFill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2895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진행중인 이벤트 프리뷰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전체보기 버튼으로 이벤트 페이지로 이동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멤버십혜택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바로가기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프리뷰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유선 고객센터 안내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1:1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바로가기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최하단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FOOTER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341" y="1271849"/>
            <a:ext cx="6694503" cy="44853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75615" y="4630189"/>
            <a:ext cx="623454" cy="257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83228" y="3014003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464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78610" y="127231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15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3992" y="4170164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61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61569" y="5019226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90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771" y="3050008"/>
            <a:ext cx="6131080" cy="9669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793314" y="3954962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하단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70408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종류 구분 리스트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사진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간단 설명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스토어에서 판매하고 있는 상품들을 볼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1976" y="1201285"/>
            <a:ext cx="6219183" cy="40150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80734" y="2914014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08420" y="2624976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83540" y="335699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19420" y="2636890"/>
            <a:ext cx="792110" cy="191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15306" y="2648824"/>
            <a:ext cx="578313" cy="167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전체보기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50497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정보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구매 개수 선택창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상품에 대한 상세 정보와 구매 또는 선물하기로 이동할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" y="1083901"/>
            <a:ext cx="6103172" cy="4289341"/>
          </a:xfrm>
          <a:prstGeom prst="rect">
            <a:avLst/>
          </a:prstGeom>
        </p:spPr>
      </p:pic>
      <p:graphicFrame>
        <p:nvGraphicFramePr>
          <p:cNvPr id="34" name="표 3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087860" y="2348850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438092" y="5057149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93953" y="407709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09663" y="5063521"/>
            <a:ext cx="240772" cy="215444"/>
            <a:chOff x="292829" y="1695755"/>
            <a:chExt cx="240772" cy="215444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동의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285688" y="449428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4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81539" y="5146148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35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47" name="표 46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선물받을 사람의 정보와 메시지를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선물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69230"/>
          <a:stretch>
            <a:fillRect/>
          </a:stretch>
        </p:blipFill>
        <p:spPr>
          <a:xfrm>
            <a:off x="2745766" y="2540365"/>
            <a:ext cx="4691457" cy="12025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5324" y="3072018"/>
            <a:ext cx="1626602" cy="183627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7350" y="3761891"/>
            <a:ext cx="4699873" cy="974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31830" b="34600"/>
          <a:stretch>
            <a:fillRect/>
          </a:stretch>
        </p:blipFill>
        <p:spPr>
          <a:xfrm>
            <a:off x="2749805" y="4702189"/>
            <a:ext cx="4691457" cy="13118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89990" b="-280"/>
          <a:stretch>
            <a:fillRect/>
          </a:stretch>
        </p:blipFill>
        <p:spPr>
          <a:xfrm>
            <a:off x="2705964" y="5976308"/>
            <a:ext cx="4691457" cy="40233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509804" y="3785918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863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8093" y="5422083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19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74390" y="5624796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52732" y="5429345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14903" y="5492561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8" name="표 47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선물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 페이지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2673" y="2119604"/>
            <a:ext cx="3238952" cy="4163006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카카오 결제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카드결제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2374" y="2372583"/>
            <a:ext cx="4938239" cy="3613893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카드 결제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완료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8885" y="2699066"/>
            <a:ext cx="6024815" cy="36125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70960" y="5824932"/>
            <a:ext cx="2695974" cy="18343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4300" t="85170" r="51180" b="5250"/>
          <a:stretch>
            <a:fillRect/>
          </a:stretch>
        </p:blipFill>
        <p:spPr>
          <a:xfrm>
            <a:off x="4563895" y="5824932"/>
            <a:ext cx="874794" cy="3458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48113" y="3232004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832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02563" y="589729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65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결제완료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이벤트들이 유형별로 구분되어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 버튼을 누르면 해당하는 유형의 이벤트들만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이벤트를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7640"/>
          <a:stretch>
            <a:fillRect/>
          </a:stretch>
        </p:blipFill>
        <p:spPr>
          <a:xfrm>
            <a:off x="1701099" y="3125307"/>
            <a:ext cx="6611732" cy="3313593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/>
          <a:srcRect l="620"/>
          <a:stretch>
            <a:fillRect/>
          </a:stretch>
        </p:blipFill>
        <p:spPr>
          <a:xfrm>
            <a:off x="1684010" y="2712053"/>
            <a:ext cx="6628821" cy="4954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1701099" y="2540365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455006" y="323217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612597" y="3444366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70" name="표 6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전체 카테고리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유형의 이벤트를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유형별로 이벤트를 확인할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/>
          <a:srcRect l="2010" t="22570"/>
          <a:stretch>
            <a:fillRect/>
          </a:stretch>
        </p:blipFill>
        <p:spPr>
          <a:xfrm>
            <a:off x="1842573" y="2751405"/>
            <a:ext cx="6241251" cy="4959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/>
          <a:srcRect b="39380"/>
          <a:stretch>
            <a:fillRect/>
          </a:stretch>
        </p:blipFill>
        <p:spPr>
          <a:xfrm>
            <a:off x="1842573" y="3247333"/>
            <a:ext cx="6241251" cy="27724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4729622" y="61835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88831" y="6183539"/>
            <a:ext cx="240177" cy="2153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1" name="TextBox 30"/>
          <p:cNvSpPr txBox="1"/>
          <p:nvPr/>
        </p:nvSpPr>
        <p:spPr>
          <a:xfrm>
            <a:off x="4747960" y="6183539"/>
            <a:ext cx="248855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2" name="TextBox 31"/>
          <p:cNvSpPr txBox="1"/>
          <p:nvPr/>
        </p:nvSpPr>
        <p:spPr>
          <a:xfrm>
            <a:off x="4499174" y="6183539"/>
            <a:ext cx="2404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5221274" y="6183539"/>
            <a:ext cx="2422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34" name="그룹 33"/>
          <p:cNvGrpSpPr/>
          <p:nvPr/>
        </p:nvGrpSpPr>
        <p:grpSpPr>
          <a:xfrm>
            <a:off x="6370880" y="3350650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754891" y="3554077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285688" y="6198927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45" name="표 44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해당 카테고리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750"/>
          <a:stretch>
            <a:fillRect/>
          </a:stretch>
        </p:blipFill>
        <p:spPr>
          <a:xfrm>
            <a:off x="1598624" y="2567503"/>
            <a:ext cx="6807050" cy="36173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4760" y="6278721"/>
            <a:ext cx="471676" cy="23447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651464" y="2661558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5095" y="6278721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058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작성 창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기억하기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 이동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네이버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찾기와 회원가입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0956" y="1161241"/>
            <a:ext cx="4118285" cy="4499727"/>
          </a:xfrm>
          <a:prstGeom prst="rect">
            <a:avLst/>
          </a:prstGeom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2964389" y="1560777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964389" y="2128081"/>
            <a:ext cx="240772" cy="229696"/>
            <a:chOff x="283304" y="1719603"/>
            <a:chExt cx="240772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64389" y="2914014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05798" y="3715764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79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10098" y="3768684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86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78814" y="4075377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 rot="10800000" flipV="1">
            <a:off x="3438946" y="2992454"/>
            <a:ext cx="849045" cy="15125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tx1"/>
                </a:solidFill>
              </a:rPr>
              <a:t>아이디 기억하기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87874" y="3799648"/>
            <a:ext cx="1224153" cy="1677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b="1">
                <a:ln w="9525"/>
                <a:solidFill>
                  <a:srgbClr val="B1B5BA"/>
                </a:solidFill>
              </a:rPr>
              <a:t>비회원 예매 조회</a:t>
            </a:r>
          </a:p>
        </p:txBody>
      </p:sp>
      <p:grpSp>
        <p:nvGrpSpPr>
          <p:cNvPr id="32" name="그룹 16"/>
          <p:cNvGrpSpPr/>
          <p:nvPr/>
        </p:nvGrpSpPr>
        <p:grpSpPr>
          <a:xfrm>
            <a:off x="6187718" y="3768684"/>
            <a:ext cx="247372" cy="220386"/>
            <a:chOff x="283303" y="1719603"/>
            <a:chExt cx="247372" cy="220386"/>
          </a:xfrm>
        </p:grpSpPr>
        <p:sp>
          <p:nvSpPr>
            <p:cNvPr id="33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3" y="1733855"/>
              <a:ext cx="247372" cy="2061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35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93766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이벤트명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진행중 이벤트 리스트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당첨자발표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페이지네이션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당첨자발표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당첨자가 있는 이벤트 목록을 조회할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123683248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당첨자발표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50" y="1940638"/>
            <a:ext cx="6013568" cy="45088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08170" y="2372698"/>
            <a:ext cx="828848" cy="288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88070" y="2876768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74748" y="3215557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07670" y="6189228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610234" y="3431001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6632" y="1488422"/>
            <a:ext cx="6040792" cy="8629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9720" y="1628750"/>
            <a:ext cx="1224170" cy="504070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당첨자 발표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5812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제목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응모기간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간단 내용 및 당첨자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메인으로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돌아가는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상세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3112366876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상세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6632" y="1488422"/>
            <a:ext cx="6040792" cy="8629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79720" y="1628750"/>
            <a:ext cx="1224170" cy="504070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당첨자 발표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32" y="2351408"/>
            <a:ext cx="6040792" cy="357912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03614" y="2378002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51573" y="2919038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79720" y="5517290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4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85077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 종류 간단 설명 영역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설명으로 이동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안내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015" y="1219081"/>
            <a:ext cx="4472786" cy="6629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015" y="1881992"/>
            <a:ext cx="4472786" cy="3371169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75990" y="2914014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5800"/>
              </p:ext>
            </p:extLst>
          </p:nvPr>
        </p:nvGraphicFramePr>
        <p:xfrm>
          <a:off x="8472264" y="3096"/>
          <a:ext cx="2111351" cy="600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 종류 상세 설명 영역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위의 간단 설명을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해당하는 상세 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안내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1870" y="867802"/>
            <a:ext cx="5339505" cy="1037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870" y="1888113"/>
            <a:ext cx="5339505" cy="2456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870" y="4344764"/>
            <a:ext cx="5339505" cy="1769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0149" y="1642636"/>
            <a:ext cx="142400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/>
              <a:t>최소 </a:t>
            </a:r>
            <a:r>
              <a:rPr lang="en-US" altLang="ko-KR" sz="600"/>
              <a:t>1000</a:t>
            </a:r>
            <a:r>
              <a:rPr lang="ko-KR" altLang="en-US" sz="600"/>
              <a:t>포인트부터 사용 가능</a:t>
            </a:r>
          </a:p>
          <a:p>
            <a:pPr lvl="0">
              <a:defRPr/>
            </a:pPr>
            <a:endParaRPr lang="ko-KR" altLang="en-US" sz="1000"/>
          </a:p>
        </p:txBody>
      </p: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611098" y="897835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0743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네브바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 보기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간단 보기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간단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고객센터에서 할 수 있는 기능들을 짧게 축약해서 보여준다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60990"/>
          <a:stretch>
            <a:fillRect/>
          </a:stretch>
        </p:blipFill>
        <p:spPr>
          <a:xfrm>
            <a:off x="945492" y="2104424"/>
            <a:ext cx="1494240" cy="175662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945492" y="3841207"/>
            <a:ext cx="1494240" cy="225141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061601" y="5293805"/>
            <a:ext cx="1262021" cy="36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DWAcademy </a:t>
            </a:r>
            <a:r>
              <a:rPr lang="ko-KR" altLang="en-US" sz="800">
                <a:solidFill>
                  <a:schemeClr val="dk1"/>
                </a:solidFill>
              </a:rPr>
              <a:t>고객센터</a:t>
            </a:r>
          </a:p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070-0000-0000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고객센터 홈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r="5430" b="50000"/>
          <a:stretch>
            <a:fillRect/>
          </a:stretch>
        </p:blipFill>
        <p:spPr>
          <a:xfrm>
            <a:off x="2439732" y="2442671"/>
            <a:ext cx="4323051" cy="108013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9722" y="3736642"/>
            <a:ext cx="4123070" cy="123027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93101" y="4974916"/>
            <a:ext cx="4016312" cy="111770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376395" y="2858914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dk1"/>
                </a:solidFill>
              </a:rPr>
              <a:t>이용약관</a:t>
            </a:r>
          </a:p>
          <a:p>
            <a:pPr>
              <a:defRPr/>
            </a:pPr>
            <a:r>
              <a:rPr lang="en-US" altLang="ko-KR" sz="700" dirty="0" err="1">
                <a:solidFill>
                  <a:schemeClr val="dk1"/>
                </a:solidFill>
              </a:rPr>
              <a:t>DWCinema</a:t>
            </a:r>
            <a:r>
              <a:rPr lang="ko-KR" altLang="en-US" sz="700" dirty="0">
                <a:solidFill>
                  <a:schemeClr val="dk1"/>
                </a:solidFill>
              </a:rPr>
              <a:t>의 자세한 이용약관을 확인할 수 있습니다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25116" y="2193011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578599" y="2257249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580716" y="358420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74618" y="3576658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396031" y="497579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435273" y="2883878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chemeClr val="dk1"/>
                </a:solidFill>
              </a:rPr>
              <a:t>멤버십</a:t>
            </a:r>
            <a:endParaRPr lang="ko-KR" altLang="en-US" sz="9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700" dirty="0" err="1">
                <a:solidFill>
                  <a:schemeClr val="dk1"/>
                </a:solidFill>
              </a:rPr>
              <a:t>DWCinema</a:t>
            </a:r>
            <a:r>
              <a:rPr lang="ko-KR" altLang="en-US" sz="700" dirty="0">
                <a:solidFill>
                  <a:schemeClr val="dk1"/>
                </a:solidFill>
              </a:rPr>
              <a:t>의 자세한 </a:t>
            </a:r>
            <a:r>
              <a:rPr lang="ko-KR" altLang="en-US" sz="700" dirty="0" smtClean="0">
                <a:solidFill>
                  <a:schemeClr val="dk1"/>
                </a:solidFill>
              </a:rPr>
              <a:t>멤버십 약관을 확인할 수 있습니다</a:t>
            </a:r>
            <a:endParaRPr lang="ko-KR" altLang="en-US"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430488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필터 영역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공지사항 리스트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페이지네이션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8770"/>
          <a:stretch>
            <a:fillRect/>
          </a:stretch>
        </p:blipFill>
        <p:spPr>
          <a:xfrm>
            <a:off x="2294313" y="1264230"/>
            <a:ext cx="4595519" cy="664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4313" y="1928553"/>
            <a:ext cx="4595519" cy="31835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2965" y="5112100"/>
            <a:ext cx="3218214" cy="417176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173927" y="2592876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23740" y="2047112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862579" y="5212966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4053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간단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내용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또는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6367" y="1874344"/>
            <a:ext cx="4595519" cy="3377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8770"/>
          <a:stretch>
            <a:fillRect/>
          </a:stretch>
        </p:blipFill>
        <p:spPr>
          <a:xfrm>
            <a:off x="2196367" y="1210021"/>
            <a:ext cx="4595519" cy="664323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58459" y="1905035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17339" y="2420860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961323" y="429312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1515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원하는 분류를 쉽게 찾아 볼 수 있는 필터 버튼이 있다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내용이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롤업되어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나온다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내용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분류에 따라 따로 볼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854" y="933750"/>
            <a:ext cx="3654317" cy="696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5934" y="1696584"/>
            <a:ext cx="3676155" cy="3822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4385" y="5223435"/>
            <a:ext cx="53571" cy="19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316861" y="171343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16861" y="2348850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30466" y="2724049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56110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인지사항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안내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회원이라면 나의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문의내역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 사용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전 개인정보 수집에 대한 동의 수락 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6967" y="1140419"/>
            <a:ext cx="5343344" cy="1018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6967" y="2159406"/>
            <a:ext cx="5343344" cy="3725742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28465" y="2622951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91720" y="3583389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6000" y="2622951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99456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폼 양식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첨부 가능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89505" y="1340710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66665" y="5157240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올바르게 작성이 된 상태로 찾기 버튼을 누르면 해당 아이디를 알려준다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 개인정보를 입력하면 즉시 모달창으로 아이디 확인 가능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0202" y="867802"/>
            <a:ext cx="4417616" cy="360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9194" y="4698874"/>
            <a:ext cx="2519632" cy="11260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440639" y="978523"/>
            <a:ext cx="240772" cy="229696"/>
            <a:chOff x="283304" y="1719603"/>
            <a:chExt cx="240772" cy="229696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500905" y="2326009"/>
            <a:ext cx="240772" cy="229696"/>
            <a:chOff x="283304" y="1719603"/>
            <a:chExt cx="240772" cy="229696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83304" y="1733855"/>
              <a:ext cx="248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00905" y="1511590"/>
            <a:ext cx="240772" cy="229696"/>
            <a:chOff x="283304" y="1719603"/>
            <a:chExt cx="240772" cy="229696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83304" y="1733855"/>
              <a:ext cx="248010" cy="2058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61025" y="3970602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516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63028" y="4698874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7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40639" y="5238750"/>
            <a:ext cx="988486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43375" y="5095875"/>
            <a:ext cx="604201" cy="142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jjgod66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7476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작성완료시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pic>
        <p:nvPicPr>
          <p:cNvPr id="31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54397" y="2591079"/>
            <a:ext cx="3749811" cy="1675841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83540" y="3068950"/>
            <a:ext cx="3528490" cy="57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1:1</a:t>
            </a:r>
            <a:r>
              <a:rPr lang="ko-KR" altLang="en-US" sz="1050" dirty="0" smtClean="0">
                <a:solidFill>
                  <a:schemeClr val="tx1"/>
                </a:solidFill>
              </a:rPr>
              <a:t>문의가 등록되었습니다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고객센터 또는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내 </a:t>
            </a:r>
            <a:r>
              <a:rPr lang="en-US" altLang="ko-KR" sz="1050" dirty="0" smtClean="0">
                <a:solidFill>
                  <a:schemeClr val="tx1"/>
                </a:solidFill>
              </a:rPr>
              <a:t>1:1</a:t>
            </a:r>
            <a:r>
              <a:rPr lang="ko-KR" altLang="en-US" sz="1050" dirty="0" smtClean="0">
                <a:solidFill>
                  <a:schemeClr val="tx1"/>
                </a:solidFill>
              </a:rPr>
              <a:t>문의 내역으로 진행상황을 조회할 수 있습니다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13625" y="259107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27316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69807" cy="22308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808680"/>
            <a:ext cx="3251001" cy="221264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911915" y="940549"/>
            <a:ext cx="1152144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이용약관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12312" y="199694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12312" y="389790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13181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상세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667854"/>
            <a:ext cx="3242915" cy="20781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45982"/>
            <a:ext cx="3310767" cy="220333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위치기반서비스 이용약관</a:t>
            </a:r>
          </a:p>
        </p:txBody>
      </p:sp>
      <p:graphicFrame>
        <p:nvGraphicFramePr>
          <p:cNvPr id="37" name="표 36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625173" y="2091448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20312" y="3819882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88970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상세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51237" cy="22308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17036"/>
            <a:ext cx="3242916" cy="219730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개인정보처리방침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19920" y="1556740"/>
            <a:ext cx="576080" cy="216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610810" y="2452434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601089" y="378905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63925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상세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2204847"/>
            <a:ext cx="4323051" cy="320788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스크린 수 배정에 관한 기준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19346" y="2644050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왼쪽 메인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네브바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회원의 멤버십 현황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간단정리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무비스토리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요약 정리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선호관람정보 요약 정리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마이페이지에서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있는 기능을 전체적으로 요약해서 보여준다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b="76802"/>
          <a:stretch/>
        </p:blipFill>
        <p:spPr>
          <a:xfrm>
            <a:off x="1288474" y="2104424"/>
            <a:ext cx="1151256" cy="9214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2" y="2104423"/>
            <a:ext cx="4323051" cy="1131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3236166"/>
            <a:ext cx="4323051" cy="93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b="26464"/>
          <a:stretch/>
        </p:blipFill>
        <p:spPr>
          <a:xfrm>
            <a:off x="2439730" y="4175312"/>
            <a:ext cx="4323052" cy="2248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1176" y="3020035"/>
            <a:ext cx="1158554" cy="2161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54973" y="2836261"/>
            <a:ext cx="761660" cy="18126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err="1">
                <a:solidFill>
                  <a:srgbClr val="918D8A"/>
                </a:solidFill>
              </a:rPr>
              <a:t>기프트카드</a:t>
            </a:r>
            <a:endParaRPr lang="ko-KR" altLang="en-US" sz="700" b="1" dirty="0">
              <a:solidFill>
                <a:srgbClr val="918D8A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1862" y="3037470"/>
            <a:ext cx="761660" cy="18126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할인 쿠폰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1176" y="3230367"/>
            <a:ext cx="1158554" cy="21613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51862" y="3247802"/>
            <a:ext cx="761660" cy="18126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멤버십 포인트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0800" y="3451526"/>
            <a:ext cx="1158554" cy="21613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351485" y="3468961"/>
            <a:ext cx="876325" cy="175461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나의 </a:t>
            </a:r>
            <a:r>
              <a:rPr lang="ko-KR" altLang="en-US" sz="700" b="1" dirty="0" err="1">
                <a:solidFill>
                  <a:srgbClr val="918D8A"/>
                </a:solidFill>
              </a:rPr>
              <a:t>무비스토리</a:t>
            </a:r>
            <a:endParaRPr lang="ko-KR" altLang="en-US" sz="700" b="1" dirty="0">
              <a:solidFill>
                <a:srgbClr val="918D8A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0989" y="3662707"/>
            <a:ext cx="1158554" cy="21613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51674" y="3718176"/>
            <a:ext cx="876135" cy="12660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나의 문의 내역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82061"/>
          <a:stretch/>
        </p:blipFill>
        <p:spPr>
          <a:xfrm>
            <a:off x="1297248" y="3878838"/>
            <a:ext cx="1142106" cy="70978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995949" y="2255222"/>
            <a:ext cx="764771" cy="199506"/>
          </a:xfrm>
          <a:prstGeom prst="rect">
            <a:avLst/>
          </a:prstGeom>
          <a:solidFill>
            <a:srgbClr val="1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Friends</a:t>
            </a:r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06240" y="2593571"/>
            <a:ext cx="2427316" cy="540327"/>
          </a:xfrm>
          <a:prstGeom prst="rect">
            <a:avLst/>
          </a:prstGeom>
          <a:solidFill>
            <a:srgbClr val="13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643325" y="2701044"/>
            <a:ext cx="241069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888182" y="2702447"/>
            <a:ext cx="241069" cy="224444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4876081" y="2813266"/>
            <a:ext cx="1244857" cy="140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463935" y="3017521"/>
            <a:ext cx="631767" cy="116377"/>
          </a:xfrm>
          <a:prstGeom prst="rect">
            <a:avLst/>
          </a:prstGeom>
          <a:solidFill>
            <a:srgbClr val="1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Friends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92832" y="3026645"/>
            <a:ext cx="631767" cy="116377"/>
          </a:xfrm>
          <a:prstGeom prst="rect">
            <a:avLst/>
          </a:prstGeom>
          <a:solidFill>
            <a:srgbClr val="1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VIP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60720" y="2167030"/>
            <a:ext cx="931025" cy="503264"/>
          </a:xfrm>
          <a:prstGeom prst="roundRect">
            <a:avLst/>
          </a:prstGeom>
          <a:solidFill>
            <a:srgbClr val="3CCBD2"/>
          </a:solidFill>
          <a:ln>
            <a:solidFill>
              <a:srgbClr val="F2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VIP</a:t>
            </a:r>
            <a:r>
              <a:rPr lang="ko-KR" altLang="en-US" sz="1000" dirty="0"/>
              <a:t>등급까지 </a:t>
            </a:r>
            <a:r>
              <a:rPr lang="en-US" altLang="ko-KR" sz="1000" dirty="0"/>
              <a:t>20,000P</a:t>
            </a:r>
          </a:p>
          <a:p>
            <a:pPr algn="ctr"/>
            <a:r>
              <a:rPr lang="ko-KR" altLang="en-US" sz="1000" dirty="0"/>
              <a:t>남았어요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cxnSp>
        <p:nvCxnSpPr>
          <p:cNvPr id="39" name="직선 연결선 38"/>
          <p:cNvCxnSpPr>
            <a:stCxn id="26" idx="6"/>
          </p:cNvCxnSpPr>
          <p:nvPr/>
        </p:nvCxnSpPr>
        <p:spPr>
          <a:xfrm flipV="1">
            <a:off x="4884394" y="2809137"/>
            <a:ext cx="211308" cy="4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729940" y="3878838"/>
            <a:ext cx="1471353" cy="144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b="1" dirty="0">
                <a:solidFill>
                  <a:srgbClr val="67A6C0"/>
                </a:solidFill>
              </a:rPr>
              <a:t>내 </a:t>
            </a:r>
            <a:r>
              <a:rPr lang="ko-KR" altLang="en-US" sz="500" b="1" dirty="0" err="1">
                <a:solidFill>
                  <a:srgbClr val="67A6C0"/>
                </a:solidFill>
              </a:rPr>
              <a:t>선호극장</a:t>
            </a:r>
            <a:r>
              <a:rPr lang="ko-KR" altLang="en-US" sz="500" dirty="0">
                <a:solidFill>
                  <a:srgbClr val="67A6C0"/>
                </a:solidFill>
              </a:rPr>
              <a:t>   </a:t>
            </a:r>
            <a:r>
              <a:rPr lang="ko-KR" altLang="en-US" sz="500" dirty="0">
                <a:solidFill>
                  <a:schemeClr val="tx1"/>
                </a:solidFill>
              </a:rPr>
              <a:t>대전</a:t>
            </a:r>
            <a:r>
              <a:rPr lang="en-US" altLang="ko-KR" sz="500" dirty="0">
                <a:solidFill>
                  <a:schemeClr val="tx1"/>
                </a:solidFill>
              </a:rPr>
              <a:t>DW</a:t>
            </a:r>
            <a:r>
              <a:rPr lang="ko-KR" altLang="en-US" sz="500" dirty="0">
                <a:solidFill>
                  <a:schemeClr val="tx1"/>
                </a:solidFill>
              </a:rPr>
              <a:t>점</a:t>
            </a:r>
            <a:r>
              <a:rPr lang="en-US" altLang="ko-KR" sz="500" dirty="0">
                <a:solidFill>
                  <a:schemeClr val="tx1"/>
                </a:solidFill>
              </a:rPr>
              <a:t>, </a:t>
            </a:r>
            <a:r>
              <a:rPr lang="ko-KR" altLang="en-US" sz="500" dirty="0">
                <a:solidFill>
                  <a:schemeClr val="tx1"/>
                </a:solidFill>
              </a:rPr>
              <a:t>천안</a:t>
            </a:r>
            <a:r>
              <a:rPr lang="en-US" altLang="ko-KR" sz="500" dirty="0">
                <a:solidFill>
                  <a:schemeClr val="tx1"/>
                </a:solidFill>
              </a:rPr>
              <a:t>DW</a:t>
            </a:r>
            <a:r>
              <a:rPr lang="ko-KR" altLang="en-US" sz="500" dirty="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42458" y="2925488"/>
            <a:ext cx="648393" cy="217534"/>
          </a:xfrm>
          <a:prstGeom prst="rect">
            <a:avLst/>
          </a:prstGeom>
          <a:solidFill>
            <a:srgbClr val="130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097050" y="214750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478884" y="2133553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244538" y="335658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2776" y="4215827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418013" y="3304182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261593" y="581486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906982" y="3296938"/>
            <a:ext cx="694274" cy="249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462272" y="2241275"/>
            <a:ext cx="800614" cy="32385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나의 </a:t>
            </a:r>
            <a:r>
              <a:rPr lang="en-US" altLang="ko-KR" sz="800" dirty="0" err="1">
                <a:solidFill>
                  <a:schemeClr val="bg1"/>
                </a:solidFill>
              </a:rPr>
              <a:t>DWAcademy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선택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월별로 조회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예매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b="39710"/>
          <a:stretch/>
        </p:blipFill>
        <p:spPr>
          <a:xfrm>
            <a:off x="2443942" y="2104423"/>
            <a:ext cx="4318841" cy="25590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37512" y="4164676"/>
            <a:ext cx="1138844" cy="124691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b="1" dirty="0" err="1">
                <a:solidFill>
                  <a:schemeClr val="bg2">
                    <a:lumMod val="50000"/>
                  </a:schemeClr>
                </a:solidFill>
              </a:rPr>
              <a:t>취소일시</a:t>
            </a:r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5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endParaRPr lang="ko-KR" altLang="en-US" sz="5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39732" y="240890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98612" y="278716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88891" y="3390695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6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선택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월별로 조회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구매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구매내역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287" b="75354"/>
          <a:stretch/>
        </p:blipFill>
        <p:spPr>
          <a:xfrm>
            <a:off x="2360816" y="2766830"/>
            <a:ext cx="4327155" cy="58794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279888" y="2516630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279888" y="2954843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70167" y="3648748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1" t="13287" r="23843" b="75354"/>
          <a:stretch/>
        </p:blipFill>
        <p:spPr>
          <a:xfrm>
            <a:off x="2918129" y="2761412"/>
            <a:ext cx="1710049" cy="5879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5" t="13287" r="23843" b="75354"/>
          <a:stretch/>
        </p:blipFill>
        <p:spPr>
          <a:xfrm>
            <a:off x="4573747" y="2759964"/>
            <a:ext cx="722885" cy="5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월별로 조회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키프트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내역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287" b="75354"/>
          <a:stretch/>
        </p:blipFill>
        <p:spPr>
          <a:xfrm>
            <a:off x="2430250" y="2749565"/>
            <a:ext cx="4248241" cy="6016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1" t="13287" r="23843" b="75354"/>
          <a:stretch/>
        </p:blipFill>
        <p:spPr>
          <a:xfrm>
            <a:off x="3040319" y="2753098"/>
            <a:ext cx="1920301" cy="5920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068EA0-9F66-ABA5-6400-A9FA3631AB93}"/>
              </a:ext>
            </a:extLst>
          </p:cNvPr>
          <p:cNvSpPr/>
          <p:nvPr/>
        </p:nvSpPr>
        <p:spPr>
          <a:xfrm>
            <a:off x="2439730" y="2157984"/>
            <a:ext cx="1455614" cy="32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기프트</a:t>
            </a:r>
            <a:r>
              <a:rPr lang="ko-KR" alt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3836FB-4FB9-9B9C-3CD7-82DAD8293487}"/>
              </a:ext>
            </a:extLst>
          </p:cNvPr>
          <p:cNvSpPr/>
          <p:nvPr/>
        </p:nvSpPr>
        <p:spPr>
          <a:xfrm>
            <a:off x="2487167" y="2481984"/>
            <a:ext cx="4088199" cy="2711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56838" y="2969376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314482" y="3639621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쿠폰의 사용 유무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쿠폰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 쿠폰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 쿠폰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할인쿠폰 카드 내역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287" b="75354"/>
          <a:stretch/>
        </p:blipFill>
        <p:spPr>
          <a:xfrm>
            <a:off x="2439730" y="2403001"/>
            <a:ext cx="4248241" cy="637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068EA0-9F66-ABA5-6400-A9FA3631AB93}"/>
              </a:ext>
            </a:extLst>
          </p:cNvPr>
          <p:cNvSpPr/>
          <p:nvPr/>
        </p:nvSpPr>
        <p:spPr>
          <a:xfrm>
            <a:off x="2439730" y="2157984"/>
            <a:ext cx="1455614" cy="32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 쿠폰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93748" y="2636940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283147" y="3690415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53996EA-0B95-F387-5A4D-0E198DEBD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780" y="2591815"/>
            <a:ext cx="2575783" cy="2895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C50054C-356B-59F3-501D-5835AEFA29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3" t="50653" r="17172" b="11984"/>
          <a:stretch/>
        </p:blipFill>
        <p:spPr>
          <a:xfrm>
            <a:off x="2514133" y="3430005"/>
            <a:ext cx="4061234" cy="159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인증요청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확인버튼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일치시 비밀번호 변경창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이메일로 인증요청을 보낸뒤 통과시 새 비밀번호 변경 페이지로 넘어간다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1879" y="867802"/>
            <a:ext cx="3672108" cy="34300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3009901" y="2659221"/>
            <a:ext cx="523874" cy="217330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700" b="1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81658" y="3224212"/>
            <a:ext cx="676275" cy="1476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3079" y="4667969"/>
            <a:ext cx="2640924" cy="13446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721879" y="2027502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6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40886" y="3884877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15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601493" y="4547416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26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804003" y="2655978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89713" y="1332804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804003" y="2929900"/>
            <a:ext cx="240772" cy="229696"/>
            <a:chOff x="283304" y="1719603"/>
            <a:chExt cx="240772" cy="229696"/>
          </a:xfrm>
        </p:grpSpPr>
        <p:sp>
          <p:nvSpPr>
            <p:cNvPr id="27" name="타원 2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520500" y="920988"/>
            <a:ext cx="240772" cy="229696"/>
            <a:chOff x="283304" y="1719603"/>
            <a:chExt cx="240772" cy="229696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00" b="77540"/>
          <a:stretch>
            <a:fillRect/>
          </a:stretch>
        </p:blipFill>
        <p:spPr>
          <a:xfrm>
            <a:off x="3164416" y="4398736"/>
            <a:ext cx="2639587" cy="2663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177866" y="4407474"/>
            <a:ext cx="1166812" cy="232564"/>
          </a:xfrm>
          <a:prstGeom prst="rect">
            <a:avLst/>
          </a:prstGeom>
          <a:solidFill>
            <a:srgbClr val="503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비밀번호 변경</a:t>
            </a:r>
          </a:p>
        </p:txBody>
      </p:sp>
      <p:graphicFrame>
        <p:nvGraphicFramePr>
          <p:cNvPr id="3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사용가능 포인트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포인트 이용내역 월 단위로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사용한 포인트 상세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맴버십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포인트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맴버십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포인트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맴버십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포인트 내역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068EA0-9F66-ABA5-6400-A9FA3631AB93}"/>
              </a:ext>
            </a:extLst>
          </p:cNvPr>
          <p:cNvSpPr/>
          <p:nvPr/>
        </p:nvSpPr>
        <p:spPr>
          <a:xfrm>
            <a:off x="2439730" y="2157984"/>
            <a:ext cx="1455614" cy="32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맴버십</a:t>
            </a:r>
            <a:r>
              <a:rPr lang="ko-KR" alt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포인트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162761" y="2641085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84859" y="4001472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C3B6E6-5C0A-A582-02C2-BBA7861C0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31" y="2455666"/>
            <a:ext cx="1765369" cy="7428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F7E939-EEEA-78F8-8FD1-DD5EB831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729" y="3341044"/>
            <a:ext cx="4323051" cy="18520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B6C2CD-54C4-25F5-1683-BA76092D9682}"/>
              </a:ext>
            </a:extLst>
          </p:cNvPr>
          <p:cNvSpPr/>
          <p:nvPr/>
        </p:nvSpPr>
        <p:spPr>
          <a:xfrm>
            <a:off x="4191000" y="2641085"/>
            <a:ext cx="2384367" cy="557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17A36F-5633-E14C-44CB-EAF1DBDBC634}"/>
              </a:ext>
            </a:extLst>
          </p:cNvPr>
          <p:cNvSpPr/>
          <p:nvPr/>
        </p:nvSpPr>
        <p:spPr>
          <a:xfrm>
            <a:off x="2998816" y="3972313"/>
            <a:ext cx="3763964" cy="266018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20B09A6-25B0-980A-E03F-DA5EEB33D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47" b="-1719"/>
          <a:stretch/>
        </p:blipFill>
        <p:spPr>
          <a:xfrm>
            <a:off x="3050104" y="3955151"/>
            <a:ext cx="1234440" cy="32708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F5F1A-C2FE-06BD-9BE8-7E01148A1ABC}"/>
              </a:ext>
            </a:extLst>
          </p:cNvPr>
          <p:cNvSpPr/>
          <p:nvPr/>
        </p:nvSpPr>
        <p:spPr>
          <a:xfrm>
            <a:off x="2514134" y="5020887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2023-07-05</a:t>
            </a:r>
            <a:endParaRPr lang="ko-KR" altLang="en-US" sz="5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1E2DC7-2A99-62AC-E8D0-096F4A6202D1}"/>
              </a:ext>
            </a:extLst>
          </p:cNvPr>
          <p:cNvSpPr/>
          <p:nvPr/>
        </p:nvSpPr>
        <p:spPr>
          <a:xfrm>
            <a:off x="3308315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영화 예매</a:t>
            </a:r>
            <a:endParaRPr lang="en-US" altLang="ko-KR" sz="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50E45-BAF0-7F99-54EF-D5BCAF7660F9}"/>
              </a:ext>
            </a:extLst>
          </p:cNvPr>
          <p:cNvSpPr/>
          <p:nvPr/>
        </p:nvSpPr>
        <p:spPr>
          <a:xfrm>
            <a:off x="4223614" y="4991456"/>
            <a:ext cx="881786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법죄도시</a:t>
            </a:r>
            <a:r>
              <a:rPr lang="ko-KR" altLang="en-US" sz="500" dirty="0"/>
              <a:t> 예매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102D97-23EB-FE21-1B45-62E969B7ECEF}"/>
              </a:ext>
            </a:extLst>
          </p:cNvPr>
          <p:cNvSpPr/>
          <p:nvPr/>
        </p:nvSpPr>
        <p:spPr>
          <a:xfrm>
            <a:off x="5560030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대전점</a:t>
            </a:r>
            <a:endParaRPr lang="en-US" altLang="ko-KR" sz="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2B0D5A-D649-3CE5-2DC4-4832B0DA0642}"/>
              </a:ext>
            </a:extLst>
          </p:cNvPr>
          <p:cNvSpPr/>
          <p:nvPr/>
        </p:nvSpPr>
        <p:spPr>
          <a:xfrm>
            <a:off x="6182614" y="4991455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FF0000"/>
                </a:solidFill>
              </a:rPr>
              <a:t>-1000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C12ED-A223-55E2-F453-8158475C25F2}"/>
              </a:ext>
            </a:extLst>
          </p:cNvPr>
          <p:cNvGrpSpPr/>
          <p:nvPr/>
        </p:nvGrpSpPr>
        <p:grpSpPr>
          <a:xfrm>
            <a:off x="2175602" y="4912199"/>
            <a:ext cx="240772" cy="215444"/>
            <a:chOff x="292829" y="1695755"/>
            <a:chExt cx="240772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064EA49-4C7D-C966-42E5-DA030CF07C4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DB76D736-8D21-FC7D-F1F1-EEE1F3B32E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3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무비타임라인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연도별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본 영화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타임라인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타임라인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249825" y="2362638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61323" y="2738434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17A36F-5633-E14C-44CB-EAF1DBDBC634}"/>
              </a:ext>
            </a:extLst>
          </p:cNvPr>
          <p:cNvSpPr/>
          <p:nvPr/>
        </p:nvSpPr>
        <p:spPr>
          <a:xfrm>
            <a:off x="2998816" y="3972313"/>
            <a:ext cx="3763964" cy="266018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20B09A6-25B0-980A-E03F-DA5EEB33D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7" b="-1719"/>
          <a:stretch/>
        </p:blipFill>
        <p:spPr>
          <a:xfrm>
            <a:off x="3050104" y="3955151"/>
            <a:ext cx="1234440" cy="32708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F5F1A-C2FE-06BD-9BE8-7E01148A1ABC}"/>
              </a:ext>
            </a:extLst>
          </p:cNvPr>
          <p:cNvSpPr/>
          <p:nvPr/>
        </p:nvSpPr>
        <p:spPr>
          <a:xfrm>
            <a:off x="2514134" y="5020887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2023-07-05</a:t>
            </a:r>
            <a:endParaRPr lang="ko-KR" altLang="en-US" sz="5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1E2DC7-2A99-62AC-E8D0-096F4A6202D1}"/>
              </a:ext>
            </a:extLst>
          </p:cNvPr>
          <p:cNvSpPr/>
          <p:nvPr/>
        </p:nvSpPr>
        <p:spPr>
          <a:xfrm>
            <a:off x="3308315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영화 예매</a:t>
            </a:r>
            <a:endParaRPr lang="en-US" altLang="ko-KR" sz="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50E45-BAF0-7F99-54EF-D5BCAF7660F9}"/>
              </a:ext>
            </a:extLst>
          </p:cNvPr>
          <p:cNvSpPr/>
          <p:nvPr/>
        </p:nvSpPr>
        <p:spPr>
          <a:xfrm>
            <a:off x="4223614" y="4991456"/>
            <a:ext cx="881786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법죄도시</a:t>
            </a:r>
            <a:r>
              <a:rPr lang="ko-KR" altLang="en-US" sz="500" dirty="0"/>
              <a:t> 예매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102D97-23EB-FE21-1B45-62E969B7ECEF}"/>
              </a:ext>
            </a:extLst>
          </p:cNvPr>
          <p:cNvSpPr/>
          <p:nvPr/>
        </p:nvSpPr>
        <p:spPr>
          <a:xfrm>
            <a:off x="5560030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대전점</a:t>
            </a:r>
            <a:endParaRPr lang="en-US" altLang="ko-KR" sz="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2B0D5A-D649-3CE5-2DC4-4832B0DA0642}"/>
              </a:ext>
            </a:extLst>
          </p:cNvPr>
          <p:cNvSpPr/>
          <p:nvPr/>
        </p:nvSpPr>
        <p:spPr>
          <a:xfrm>
            <a:off x="6182614" y="4991455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FF0000"/>
                </a:solidFill>
              </a:rPr>
              <a:t>-1000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1FF0AF-37BB-8521-E365-65CC0FD2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287" y="2094564"/>
            <a:ext cx="4323051" cy="31529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6F64FA-7B05-44E7-54D3-61B95B4FF348}"/>
              </a:ext>
            </a:extLst>
          </p:cNvPr>
          <p:cNvSpPr/>
          <p:nvPr/>
        </p:nvSpPr>
        <p:spPr>
          <a:xfrm>
            <a:off x="2651760" y="3124200"/>
            <a:ext cx="4061233" cy="7870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6F89600-9A5D-D52B-2F9F-CC27BC46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093" y="3071984"/>
            <a:ext cx="914767" cy="17837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4A7FF76-5E5D-5A41-2227-1A8529F72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983" y="3071984"/>
            <a:ext cx="914767" cy="180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B749CE-A8C2-87EB-0D9F-25F31F21F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29" y="3053622"/>
            <a:ext cx="961663" cy="18645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4E341F8-6FDF-1A39-0D6A-292E6033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431" y="3051481"/>
            <a:ext cx="961664" cy="188978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C12ED-A223-55E2-F453-8158475C25F2}"/>
              </a:ext>
            </a:extLst>
          </p:cNvPr>
          <p:cNvGrpSpPr/>
          <p:nvPr/>
        </p:nvGrpSpPr>
        <p:grpSpPr>
          <a:xfrm>
            <a:off x="2332699" y="3094821"/>
            <a:ext cx="240772" cy="215444"/>
            <a:chOff x="292829" y="1695755"/>
            <a:chExt cx="240772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064EA49-4C7D-C966-42E5-DA030CF07C4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DB76D736-8D21-FC7D-F1F1-EEE1F3B32E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9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최신순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공감순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작성한 무비포스트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C8512-7805-A98D-BD0B-F66B6229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31" y="2104423"/>
            <a:ext cx="4330666" cy="3297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CE1A55-8525-E28E-5069-DF854C5F345B}"/>
              </a:ext>
            </a:extLst>
          </p:cNvPr>
          <p:cNvSpPr/>
          <p:nvPr/>
        </p:nvSpPr>
        <p:spPr>
          <a:xfrm>
            <a:off x="5909335" y="2283386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4F394E-FB4D-DFE6-832C-231107842050}"/>
              </a:ext>
            </a:extLst>
          </p:cNvPr>
          <p:cNvSpPr/>
          <p:nvPr/>
        </p:nvSpPr>
        <p:spPr>
          <a:xfrm>
            <a:off x="3797229" y="2724893"/>
            <a:ext cx="1632131" cy="181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01DA357-C92A-82FD-83C8-84EF53D0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16" y="3275835"/>
            <a:ext cx="882041" cy="15115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B1349C-957C-B667-9066-2FD30A34A0D2}"/>
              </a:ext>
            </a:extLst>
          </p:cNvPr>
          <p:cNvSpPr/>
          <p:nvPr/>
        </p:nvSpPr>
        <p:spPr>
          <a:xfrm>
            <a:off x="3591489" y="3495286"/>
            <a:ext cx="1632131" cy="181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860E3AD-5A82-335C-8086-E0E2F9A2B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28" y="3287393"/>
            <a:ext cx="882041" cy="14959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08765F-2D44-FFFD-3792-5B5FA3453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961" y="3271811"/>
            <a:ext cx="884064" cy="151157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4737765" y="2924627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3176488" y="2403214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C12ED-A223-55E2-F453-8158475C25F2}"/>
              </a:ext>
            </a:extLst>
          </p:cNvPr>
          <p:cNvGrpSpPr/>
          <p:nvPr/>
        </p:nvGrpSpPr>
        <p:grpSpPr>
          <a:xfrm>
            <a:off x="2283283" y="3260007"/>
            <a:ext cx="240772" cy="215444"/>
            <a:chOff x="292829" y="1695755"/>
            <a:chExt cx="240772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064EA49-4C7D-C966-42E5-DA030CF07C4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DB76D736-8D21-FC7D-F1F1-EEE1F3B32E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C95DF54-D5F6-3FFB-321D-76F546642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299" y="3263605"/>
            <a:ext cx="898824" cy="15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84897-5F1C-CD22-3031-8843B6E1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2" y="2104424"/>
            <a:ext cx="4319998" cy="3156746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관람평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 횟수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작성한 관람평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E1A55-8525-E28E-5069-DF854C5F345B}"/>
              </a:ext>
            </a:extLst>
          </p:cNvPr>
          <p:cNvSpPr/>
          <p:nvPr/>
        </p:nvSpPr>
        <p:spPr>
          <a:xfrm>
            <a:off x="5909335" y="2283386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4F394E-FB4D-DFE6-832C-231107842050}"/>
              </a:ext>
            </a:extLst>
          </p:cNvPr>
          <p:cNvSpPr/>
          <p:nvPr/>
        </p:nvSpPr>
        <p:spPr>
          <a:xfrm>
            <a:off x="3797229" y="2724893"/>
            <a:ext cx="1632131" cy="181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B1349C-957C-B667-9066-2FD30A34A0D2}"/>
              </a:ext>
            </a:extLst>
          </p:cNvPr>
          <p:cNvSpPr/>
          <p:nvPr/>
        </p:nvSpPr>
        <p:spPr>
          <a:xfrm>
            <a:off x="2399050" y="3515538"/>
            <a:ext cx="4360679" cy="1795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94381" y="3070332"/>
            <a:ext cx="240772" cy="219997"/>
            <a:chOff x="-3085286" y="1569876"/>
            <a:chExt cx="240772" cy="21999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-3029239" y="1622105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-3085286" y="1569876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3956029" y="2363158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CD64C1B-8900-D7EB-6BE1-3F603555B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679" y="3051877"/>
            <a:ext cx="4319998" cy="4666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452AD9-87C3-9699-4401-8105BA99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679" y="3547368"/>
            <a:ext cx="4319998" cy="46664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9F9A2D-B777-F2DA-80AE-43C8E7D3A332}"/>
              </a:ext>
            </a:extLst>
          </p:cNvPr>
          <p:cNvSpPr/>
          <p:nvPr/>
        </p:nvSpPr>
        <p:spPr>
          <a:xfrm>
            <a:off x="3555541" y="3620143"/>
            <a:ext cx="241688" cy="257436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A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9814D4-246C-496D-B0FC-693542025F1B}"/>
              </a:ext>
            </a:extLst>
          </p:cNvPr>
          <p:cNvSpPr/>
          <p:nvPr/>
        </p:nvSpPr>
        <p:spPr>
          <a:xfrm>
            <a:off x="3564960" y="3096259"/>
            <a:ext cx="241688" cy="282845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A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3FFEC0-24D3-F7F7-B058-610A1133D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3" y="3663047"/>
            <a:ext cx="612769" cy="10838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B355F3-4FBA-2FED-0CDE-5EA663D5BD28}"/>
              </a:ext>
            </a:extLst>
          </p:cNvPr>
          <p:cNvSpPr/>
          <p:nvPr/>
        </p:nvSpPr>
        <p:spPr>
          <a:xfrm>
            <a:off x="4587831" y="3571226"/>
            <a:ext cx="612769" cy="257436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A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346DF-74C4-937A-1D44-C597C41CC1DC}"/>
              </a:ext>
            </a:extLst>
          </p:cNvPr>
          <p:cNvGrpSpPr/>
          <p:nvPr/>
        </p:nvGrpSpPr>
        <p:grpSpPr>
          <a:xfrm>
            <a:off x="6173001" y="3038428"/>
            <a:ext cx="240772" cy="215444"/>
            <a:chOff x="292829" y="1695755"/>
            <a:chExt cx="240772" cy="21544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9CB091F-B875-0806-631F-7CC4215256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>
              <a:extLst>
                <a:ext uri="{FF2B5EF4-FFF2-40B4-BE49-F238E27FC236}">
                  <a16:creationId xmlns:a16="http://schemas.microsoft.com/office/drawing/2014/main" id="{214409F0-270B-C03E-AFFA-A20AA0BCE2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23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E5D21D-D4A3-CC7B-BA28-8CF83492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34" y="2104423"/>
            <a:ext cx="4314313" cy="3592715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내역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타임라인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6878548" y="2222997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6F64FA-7B05-44E7-54D3-61B95B4FF348}"/>
              </a:ext>
            </a:extLst>
          </p:cNvPr>
          <p:cNvSpPr/>
          <p:nvPr/>
        </p:nvSpPr>
        <p:spPr>
          <a:xfrm>
            <a:off x="2651760" y="3124200"/>
            <a:ext cx="4061233" cy="7870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225819-D2F1-DF06-5EF6-27F67021AA6F}"/>
              </a:ext>
            </a:extLst>
          </p:cNvPr>
          <p:cNvGrpSpPr/>
          <p:nvPr/>
        </p:nvGrpSpPr>
        <p:grpSpPr>
          <a:xfrm>
            <a:off x="5879746" y="2411904"/>
            <a:ext cx="860144" cy="179627"/>
            <a:chOff x="4803625" y="3162277"/>
            <a:chExt cx="2572646" cy="5334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F7C7CB-2196-2677-E39E-DB1A8B71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5729" y="3162277"/>
              <a:ext cx="2560542" cy="53344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09CAE8-9AC7-6390-39FE-3AAEDFA5BF52}"/>
                </a:ext>
              </a:extLst>
            </p:cNvPr>
            <p:cNvSpPr/>
            <p:nvPr/>
          </p:nvSpPr>
          <p:spPr>
            <a:xfrm>
              <a:off x="4803625" y="3162280"/>
              <a:ext cx="2572646" cy="522128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rgbClr val="FFFFFF"/>
                  </a:solidFill>
                </a:rPr>
                <a:t>좋아요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5719485" y="2305007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98623" y="2908756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FEA1D268-0D04-B367-BDC9-82C168F59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405" y="2810655"/>
            <a:ext cx="4207714" cy="19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문의내역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미답변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답변완료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문의한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E1A55-8525-E28E-5069-DF854C5F345B}"/>
              </a:ext>
            </a:extLst>
          </p:cNvPr>
          <p:cNvSpPr/>
          <p:nvPr/>
        </p:nvSpPr>
        <p:spPr>
          <a:xfrm>
            <a:off x="5909335" y="2283386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198958" y="2311300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51ACC88-D8A9-FD91-6183-6F3EE5D5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31" y="2104423"/>
            <a:ext cx="4319997" cy="3319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D4FB90-8CD2-2AAA-757F-0C8D651FA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843" y="2876688"/>
            <a:ext cx="4319997" cy="11320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B7D7CF-73CF-7CF4-7ABC-9B9EBA4BFB55}"/>
              </a:ext>
            </a:extLst>
          </p:cNvPr>
          <p:cNvSpPr/>
          <p:nvPr/>
        </p:nvSpPr>
        <p:spPr>
          <a:xfrm>
            <a:off x="3313264" y="2316093"/>
            <a:ext cx="3454352" cy="322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346DF-74C4-937A-1D44-C597C41CC1DC}"/>
              </a:ext>
            </a:extLst>
          </p:cNvPr>
          <p:cNvGrpSpPr/>
          <p:nvPr/>
        </p:nvGrpSpPr>
        <p:grpSpPr>
          <a:xfrm>
            <a:off x="2230842" y="3135714"/>
            <a:ext cx="240772" cy="215444"/>
            <a:chOff x="292829" y="1695755"/>
            <a:chExt cx="240772" cy="21544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9CB091F-B875-0806-631F-7CC4215256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>
              <a:extLst>
                <a:ext uri="{FF2B5EF4-FFF2-40B4-BE49-F238E27FC236}">
                  <a16:creationId xmlns:a16="http://schemas.microsoft.com/office/drawing/2014/main" id="{214409F0-270B-C03E-AFFA-A20AA0BCE2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4920054" y="2878416"/>
            <a:ext cx="240772" cy="219997"/>
            <a:chOff x="-3085286" y="1569876"/>
            <a:chExt cx="240772" cy="21999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-3029239" y="1622105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-3085286" y="1569876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4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BD745E-972A-490D-0C25-CD393C0B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2" y="2104423"/>
            <a:ext cx="4319997" cy="313030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 사진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탈퇴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휴대폰번호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우편번호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개인정보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3813376" y="2472979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346DF-74C4-937A-1D44-C597C41CC1DC}"/>
              </a:ext>
            </a:extLst>
          </p:cNvPr>
          <p:cNvGrpSpPr/>
          <p:nvPr/>
        </p:nvGrpSpPr>
        <p:grpSpPr>
          <a:xfrm>
            <a:off x="3724874" y="3454129"/>
            <a:ext cx="240772" cy="215444"/>
            <a:chOff x="292829" y="1695755"/>
            <a:chExt cx="240772" cy="21544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9CB091F-B875-0806-631F-7CC4215256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>
              <a:extLst>
                <a:ext uri="{FF2B5EF4-FFF2-40B4-BE49-F238E27FC236}">
                  <a16:creationId xmlns:a16="http://schemas.microsoft.com/office/drawing/2014/main" id="{214409F0-270B-C03E-AFFA-A20AA0BCE2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6096000" y="2480150"/>
            <a:ext cx="240772" cy="219997"/>
            <a:chOff x="-3085286" y="1569876"/>
            <a:chExt cx="240772" cy="21999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-3029239" y="1622105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-3085286" y="1569876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58725F-D2CF-F3B4-06E7-8EDED389D24C}"/>
              </a:ext>
            </a:extLst>
          </p:cNvPr>
          <p:cNvGrpSpPr/>
          <p:nvPr/>
        </p:nvGrpSpPr>
        <p:grpSpPr>
          <a:xfrm>
            <a:off x="4044427" y="4169578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FDA6C2E-0CC2-486E-B261-79D34E5452F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>
              <a:extLst>
                <a:ext uri="{FF2B5EF4-FFF2-40B4-BE49-F238E27FC236}">
                  <a16:creationId xmlns:a16="http://schemas.microsoft.com/office/drawing/2014/main" id="{35A1B6A7-FE6D-E4DB-D16A-1DB1DBCB5C2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E16B3F-3BBD-905A-2F20-0B9416B62F19}"/>
              </a:ext>
            </a:extLst>
          </p:cNvPr>
          <p:cNvGrpSpPr/>
          <p:nvPr/>
        </p:nvGrpSpPr>
        <p:grpSpPr>
          <a:xfrm>
            <a:off x="3168614" y="4645856"/>
            <a:ext cx="240772" cy="215444"/>
            <a:chOff x="292829" y="1695755"/>
            <a:chExt cx="240772" cy="21544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576EAE2-02F4-6385-B98C-A3159E1514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>
              <a:extLst>
                <a:ext uri="{FF2B5EF4-FFF2-40B4-BE49-F238E27FC236}">
                  <a16:creationId xmlns:a16="http://schemas.microsoft.com/office/drawing/2014/main" id="{8087F23C-CC9F-CC91-867A-405E7E76E89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395FC9-C464-2F9F-13F0-BF94BCFE1794}"/>
              </a:ext>
            </a:extLst>
          </p:cNvPr>
          <p:cNvGrpSpPr/>
          <p:nvPr/>
        </p:nvGrpSpPr>
        <p:grpSpPr>
          <a:xfrm>
            <a:off x="3247880" y="4964608"/>
            <a:ext cx="240772" cy="215444"/>
            <a:chOff x="292829" y="1695755"/>
            <a:chExt cx="240772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250A6C-9D87-7FAA-B92C-D31298225E2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>
              <a:extLst>
                <a:ext uri="{FF2B5EF4-FFF2-40B4-BE49-F238E27FC236}">
                  <a16:creationId xmlns:a16="http://schemas.microsoft.com/office/drawing/2014/main" id="{E0A6B9C0-4F47-CA62-E4E1-57D98CF5DA6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0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7028A-8903-BF8A-D155-1A41DB2C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2" y="2104423"/>
            <a:ext cx="4323051" cy="1303273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 사진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탈퇴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휴대폰번호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우편번호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소셜로그인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 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개인정보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198960" y="2184564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0B5816-E29B-D163-CFEF-73BB3C730E96}"/>
              </a:ext>
            </a:extLst>
          </p:cNvPr>
          <p:cNvSpPr/>
          <p:nvPr/>
        </p:nvSpPr>
        <p:spPr>
          <a:xfrm>
            <a:off x="2617470" y="3200400"/>
            <a:ext cx="350520" cy="876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27365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수집 이용 안내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마케팅 정보 수신동의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선택정보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089B6B-A792-8300-C06A-5D07CD41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31" y="2104423"/>
            <a:ext cx="4323051" cy="33233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19344" y="2421738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5893EC-D653-62A8-1948-F61D316D0C87}"/>
              </a:ext>
            </a:extLst>
          </p:cNvPr>
          <p:cNvGrpSpPr/>
          <p:nvPr/>
        </p:nvGrpSpPr>
        <p:grpSpPr>
          <a:xfrm>
            <a:off x="2304104" y="4805029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2AEFF6-6257-5375-B810-34C454DD24D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>
              <a:extLst>
                <a:ext uri="{FF2B5EF4-FFF2-40B4-BE49-F238E27FC236}">
                  <a16:creationId xmlns:a16="http://schemas.microsoft.com/office/drawing/2014/main" id="{8ED8A591-E6D2-AED2-916B-866E6668157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0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2D5206-7EED-1B58-1FA5-4CCA0F6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1" y="2104423"/>
            <a:ext cx="4323051" cy="2322225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수집 이용 안내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마케팅 정보 수신동의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선호 극장선택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선호 장르선택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선택정보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80304" y="2534002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5893EC-D653-62A8-1948-F61D316D0C87}"/>
              </a:ext>
            </a:extLst>
          </p:cNvPr>
          <p:cNvGrpSpPr/>
          <p:nvPr/>
        </p:nvGrpSpPr>
        <p:grpSpPr>
          <a:xfrm>
            <a:off x="2289632" y="3265535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2AEFF6-6257-5375-B810-34C454DD24D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>
              <a:extLst>
                <a:ext uri="{FF2B5EF4-FFF2-40B4-BE49-F238E27FC236}">
                  <a16:creationId xmlns:a16="http://schemas.microsoft.com/office/drawing/2014/main" id="{8ED8A591-E6D2-AED2-916B-866E6668157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A0AD10-8F03-A565-CF8A-6D91073A20B5}"/>
              </a:ext>
            </a:extLst>
          </p:cNvPr>
          <p:cNvSpPr/>
          <p:nvPr/>
        </p:nvSpPr>
        <p:spPr>
          <a:xfrm>
            <a:off x="2439730" y="3642360"/>
            <a:ext cx="4323052" cy="31987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5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필요한 개인정보를 작성하는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중복확인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4355" y="1404624"/>
            <a:ext cx="5856595" cy="375811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31164" y="1627452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31442" y="2094177"/>
            <a:ext cx="248646" cy="229696"/>
            <a:chOff x="283304" y="1719603"/>
            <a:chExt cx="248646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86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469327" y="4561152"/>
            <a:ext cx="213163" cy="229696"/>
            <a:chOff x="283304" y="1719603"/>
            <a:chExt cx="213163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831164" y="2323873"/>
            <a:ext cx="758549" cy="313028"/>
          </a:xfrm>
          <a:prstGeom prst="rect">
            <a:avLst/>
          </a:prstGeom>
          <a:solidFill>
            <a:srgbClr val="4AA8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중복확인</a:t>
            </a:r>
          </a:p>
        </p:txBody>
      </p:sp>
      <p:grpSp>
        <p:nvGrpSpPr>
          <p:cNvPr id="32" name="그룹 7"/>
          <p:cNvGrpSpPr/>
          <p:nvPr/>
        </p:nvGrpSpPr>
        <p:grpSpPr>
          <a:xfrm>
            <a:off x="3582518" y="2323873"/>
            <a:ext cx="214147" cy="229696"/>
            <a:chOff x="283304" y="1719603"/>
            <a:chExt cx="214147" cy="229696"/>
          </a:xfrm>
        </p:grpSpPr>
        <p:sp>
          <p:nvSpPr>
            <p:cNvPr id="33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4" y="1733855"/>
              <a:ext cx="242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092390" y="2094177"/>
            <a:ext cx="1590100" cy="22969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ko-KR" altLang="en-US" sz="800">
                <a:solidFill>
                  <a:srgbClr val="008000"/>
                </a:solidFill>
              </a:rPr>
              <a:t>사용 가능한 아이디입니다</a:t>
            </a: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2"/>
          <a:srcRect l="1930" t="49940" r="50000" b="17320"/>
          <a:stretch>
            <a:fillRect/>
          </a:stretch>
        </p:blipFill>
        <p:spPr>
          <a:xfrm>
            <a:off x="1857468" y="2668443"/>
            <a:ext cx="2815184" cy="123047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880088" y="3898919"/>
            <a:ext cx="2695820" cy="53820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8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84152"/>
              </p:ext>
            </p:extLst>
          </p:nvPr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625052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747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62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62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09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42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641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9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08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520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8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29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86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62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170" name="표 16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 페이지 및 왼쪽메뉴바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411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670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5" name="TextBox 34"/>
          <p:cNvSpPr txBox="1"/>
          <p:nvPr/>
        </p:nvSpPr>
        <p:spPr>
          <a:xfrm>
            <a:off x="5429878" y="5328914"/>
            <a:ext cx="2527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181092" y="5328914"/>
            <a:ext cx="2538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903192" y="5328914"/>
            <a:ext cx="2556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0" name="그룹 39"/>
          <p:cNvGrpSpPr/>
          <p:nvPr/>
        </p:nvGrpSpPr>
        <p:grpSpPr>
          <a:xfrm>
            <a:off x="5907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5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995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9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883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6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470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9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54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24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008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67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83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모달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모달 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모달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708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202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17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3588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유성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            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센트럴프라자 </a:t>
            </a:r>
            <a:r>
              <a:rPr lang="en-US" altLang="ko-KR" sz="800"/>
              <a:t>5</a:t>
            </a:r>
            <a:r>
              <a:rPr lang="ko-KR" altLang="en-US" sz="80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2017" y="3739016"/>
            <a:ext cx="1416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대전광역시 유성구 계룡로</a:t>
            </a:r>
            <a:r>
              <a:rPr lang="en-US" altLang="ko-KR" sz="800"/>
              <a:t>132</a:t>
            </a:r>
            <a:r>
              <a:rPr lang="ko-KR" altLang="en-US" sz="800"/>
              <a:t>번길 </a:t>
            </a:r>
            <a:r>
              <a:rPr lang="en-US" altLang="ko-KR" sz="800"/>
              <a:t>10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123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219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4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5706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3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182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300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영화등록이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843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47943" y="2242821"/>
            <a:ext cx="64927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영화등록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955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15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56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58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672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8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214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7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96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78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2052" name="표 205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영화관리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7"/>
          <a:ext cx="2111351" cy="668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08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2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9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9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2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584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4247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영화등록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4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06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6384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84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5" name="TextBox 44"/>
          <p:cNvSpPr txBox="1"/>
          <p:nvPr/>
        </p:nvSpPr>
        <p:spPr>
          <a:xfrm>
            <a:off x="6384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5213865" y="4159814"/>
            <a:ext cx="1209355" cy="26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84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8" name="TextBox 47"/>
          <p:cNvSpPr txBox="1"/>
          <p:nvPr/>
        </p:nvSpPr>
        <p:spPr>
          <a:xfrm>
            <a:off x="3077356" y="511172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77356" y="5518371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85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85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80369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3640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grpSp>
        <p:nvGrpSpPr>
          <p:cNvPr id="52" name="그룹 51"/>
          <p:cNvGrpSpPr/>
          <p:nvPr/>
        </p:nvGrpSpPr>
        <p:grpSpPr>
          <a:xfrm>
            <a:off x="2819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33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158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7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003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8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851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851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77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848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3007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838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3010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267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3005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721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3045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71664" y="5049208"/>
            <a:ext cx="5112568" cy="8448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올여름</a:t>
            </a:r>
            <a:r>
              <a:rPr lang="en-US" altLang="ko-KR" sz="1000"/>
              <a:t>, </a:t>
            </a:r>
            <a:r>
              <a:rPr lang="ko-KR" altLang="en-US" sz="1000"/>
              <a:t>세상이 살아 숨 쉰다</a:t>
            </a:r>
            <a:br>
              <a:rPr lang="ko-KR" altLang="en-US" sz="1000"/>
            </a:br>
            <a:r>
              <a:rPr lang="ko-KR" altLang="en-US" sz="1000"/>
              <a:t>불</a:t>
            </a:r>
            <a:r>
              <a:rPr lang="en-US" altLang="ko-KR" sz="1000"/>
              <a:t>, </a:t>
            </a:r>
            <a:r>
              <a:rPr lang="ko-KR" altLang="en-US" sz="1000"/>
              <a:t>물</a:t>
            </a:r>
            <a:r>
              <a:rPr lang="en-US" altLang="ko-KR" sz="1000"/>
              <a:t>, </a:t>
            </a:r>
            <a:r>
              <a:rPr lang="ko-KR" altLang="en-US" sz="1000"/>
              <a:t>공기</a:t>
            </a:r>
            <a:r>
              <a:rPr lang="en-US" altLang="ko-KR" sz="1000"/>
              <a:t>, </a:t>
            </a:r>
            <a:r>
              <a:rPr lang="ko-KR" altLang="en-US" sz="1000"/>
              <a:t>흙 </a:t>
            </a:r>
            <a:r>
              <a:rPr lang="en-US" altLang="ko-KR" sz="1000"/>
              <a:t>4</a:t>
            </a:r>
            <a:r>
              <a:rPr lang="ko-KR" altLang="en-US" sz="1000"/>
              <a:t>개의 원소들이 살고 있는 ‘엘리멘트 시티’</a:t>
            </a:r>
            <a:br>
              <a:rPr lang="ko-KR" altLang="en-US" sz="1000"/>
            </a:br>
            <a:r>
              <a:rPr lang="ko-KR" altLang="en-US" sz="1000"/>
              <a:t>재치 있고 불처럼 열정 넘치는 ‘앰버</a:t>
            </a:r>
            <a:r>
              <a:rPr lang="en-US" altLang="ko-KR" sz="1000"/>
              <a:t>'</a:t>
            </a:r>
            <a:r>
              <a:rPr lang="ko-KR" altLang="en-US" sz="1000"/>
              <a:t>는 어느 날 우연히</a:t>
            </a:r>
            <a:br>
              <a:rPr lang="ko-KR" altLang="en-US" sz="1000"/>
            </a:br>
            <a:r>
              <a:rPr lang="ko-KR" altLang="en-US" sz="1000"/>
              <a:t>유쾌하고 감성적이며 물 흐르듯 사는 </a:t>
            </a:r>
            <a:r>
              <a:rPr lang="en-US" altLang="ko-KR" sz="1000"/>
              <a:t>'</a:t>
            </a:r>
            <a:r>
              <a:rPr lang="ko-KR" altLang="en-US" sz="1000"/>
              <a:t>웨이드</a:t>
            </a:r>
            <a:r>
              <a:rPr lang="en-US" altLang="ko-KR" sz="1000"/>
              <a:t>'</a:t>
            </a:r>
            <a:r>
              <a:rPr lang="ko-KR" altLang="en-US" sz="1000"/>
              <a:t>를 만나 특별한 우정을 쌓으며</a:t>
            </a:r>
            <a:r>
              <a:rPr lang="en-US" altLang="ko-KR" sz="1000"/>
              <a:t>,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지금껏 믿어온 모든 것들이 흔들리는 새로운 경험을 하게 되는데</a:t>
            </a:r>
            <a:r>
              <a:rPr lang="en-US" altLang="ko-KR" sz="1000"/>
              <a:t>...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74676" y="4160113"/>
            <a:ext cx="1209355" cy="26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28807" y="1936428"/>
            <a:ext cx="1944000" cy="256277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6384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109                            </a:t>
            </a:r>
            <a:r>
              <a:rPr lang="ko-KR" altLang="en-US" sz="1000"/>
              <a:t>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84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피터 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4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2023-06-14</a:t>
            </a:r>
            <a:endParaRPr lang="ko-KR" altLang="en-US" sz="1000"/>
          </a:p>
        </p:txBody>
      </p:sp>
      <p:sp>
        <p:nvSpPr>
          <p:cNvPr id="70" name="TextBox 69"/>
          <p:cNvSpPr txBox="1"/>
          <p:nvPr/>
        </p:nvSpPr>
        <p:spPr>
          <a:xfrm>
            <a:off x="6384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2023-10-30</a:t>
            </a:r>
            <a:endParaRPr lang="ko-KR" altLang="en-US" sz="1000"/>
          </a:p>
        </p:txBody>
      </p:sp>
      <p:sp>
        <p:nvSpPr>
          <p:cNvPr id="71" name="TextBox 70"/>
          <p:cNvSpPr txBox="1"/>
          <p:nvPr/>
        </p:nvSpPr>
        <p:spPr>
          <a:xfrm>
            <a:off x="6384030" y="4133735"/>
            <a:ext cx="1800201" cy="2363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레아 루이스</a:t>
            </a:r>
            <a:r>
              <a:rPr lang="en-US" altLang="ko-KR" sz="1000"/>
              <a:t>, </a:t>
            </a:r>
            <a:r>
              <a:rPr lang="ko-KR" altLang="en-US" sz="1000"/>
              <a:t>마무두 아티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776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08566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7074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38359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820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22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996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78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2833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833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7827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37813" y="2153885"/>
            <a:ext cx="1209355" cy="26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37813" y="4304129"/>
            <a:ext cx="1209355" cy="26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58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821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74677" y="5862464"/>
            <a:ext cx="4031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27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1296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57154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384225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38366" y="2502892"/>
            <a:ext cx="1100462" cy="1584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157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0" name="직사각형 49"/>
          <p:cNvSpPr/>
          <p:nvPr/>
        </p:nvSpPr>
        <p:spPr>
          <a:xfrm>
            <a:off x="5484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2" name="직사각형 51"/>
          <p:cNvSpPr/>
          <p:nvPr/>
        </p:nvSpPr>
        <p:spPr>
          <a:xfrm>
            <a:off x="6811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3" name="직사각형 52"/>
          <p:cNvSpPr/>
          <p:nvPr/>
        </p:nvSpPr>
        <p:spPr>
          <a:xfrm>
            <a:off x="8138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/>
          <a:srcRect l="4740" t="73790" r="73330"/>
          <a:stretch>
            <a:fillRect/>
          </a:stretch>
        </p:blipFill>
        <p:spPr>
          <a:xfrm>
            <a:off x="3071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/>
          <a:srcRect l="49890" t="73790" r="27550"/>
          <a:stretch>
            <a:fillRect/>
          </a:stretch>
        </p:blipFill>
        <p:spPr>
          <a:xfrm>
            <a:off x="6548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/>
          <a:srcRect l="26670" t="73790" r="49410"/>
          <a:stretch>
            <a:fillRect/>
          </a:stretch>
        </p:blipFill>
        <p:spPr>
          <a:xfrm>
            <a:off x="4740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4583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0" name="직사각형 59"/>
          <p:cNvSpPr/>
          <p:nvPr/>
        </p:nvSpPr>
        <p:spPr>
          <a:xfrm>
            <a:off x="6285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1" name="직사각형 60"/>
          <p:cNvSpPr/>
          <p:nvPr/>
        </p:nvSpPr>
        <p:spPr>
          <a:xfrm>
            <a:off x="8053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grpSp>
        <p:nvGrpSpPr>
          <p:cNvPr id="37" name="그룹 36"/>
          <p:cNvGrpSpPr/>
          <p:nvPr/>
        </p:nvGrpSpPr>
        <p:grpSpPr>
          <a:xfrm>
            <a:off x="4879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23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62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9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0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82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3080" name="표 307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기능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541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8" name="TextBox 4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49" name="TextBox 4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730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730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730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730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590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43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682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71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79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14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261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94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42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48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903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3035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393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9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945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94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aphicFrame>
        <p:nvGraphicFramePr>
          <p:cNvPr id="4099" name="표 4098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20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79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132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50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27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119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2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335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775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비회원예매확인 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확인을 위해 필요한 필수 정보 기입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42706" y="2044938"/>
            <a:ext cx="220409" cy="220107"/>
            <a:chOff x="283304" y="1719603"/>
            <a:chExt cx="220409" cy="220107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66764" y="5007213"/>
            <a:ext cx="215576" cy="220107"/>
            <a:chOff x="283304" y="1719603"/>
            <a:chExt cx="215576" cy="220107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폼양식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/>
          <a:srcRect b="35760"/>
          <a:stretch>
            <a:fillRect/>
          </a:stretch>
        </p:blipFill>
        <p:spPr>
          <a:xfrm>
            <a:off x="3112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7696726" y="4782344"/>
            <a:ext cx="405239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4782344"/>
            <a:ext cx="405853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2480" y="4782344"/>
            <a:ext cx="405085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955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8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69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5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335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775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6147" name="표 6146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승인 시스템 긴급 점검의 件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16075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안녕하세요</a:t>
            </a:r>
            <a:r>
              <a:rPr lang="en-US" altLang="ko-KR" sz="1000"/>
              <a:t>, </a:t>
            </a:r>
            <a:r>
              <a:rPr lang="ko-KR" altLang="en-US" sz="1000"/>
              <a:t>메가박스입니다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영화 예매시 </a:t>
            </a: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할인 서비스 오류가 발생되고 있습니다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이용에 불편을 드린 점 양해 부탁 드리며</a:t>
            </a:r>
            <a:r>
              <a:rPr lang="en-US" altLang="ko-KR" sz="1000"/>
              <a:t>,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최대한 빠르게 조치하여 정상적인 서비스를 제공 할 수 있도록 노력하겠습니다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다시 한번 이용에 불편을 드려 죄송합니다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감사합니다</a:t>
            </a:r>
            <a:r>
              <a:rPr lang="en-US" altLang="ko-KR" sz="1000"/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수정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335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29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7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68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941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51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99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3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53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5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891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8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015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84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274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6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39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79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775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618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5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5124" name="표 512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07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600">
                <a:solidFill>
                  <a:schemeClr val="tx1"/>
                </a:solidFill>
              </a:rPr>
              <a:t>인터넷 예매시에는 예매매수의 전체환불 및 교환만 가능합니다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인터넷 예매분에 대해 교환환불 및 취소하고자 하실 경우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</a:p>
          <a:p>
            <a:pPr lvl="0">
              <a:defRPr/>
            </a:pPr>
            <a:r>
              <a:rPr lang="en-US" altLang="ko-KR" sz="600">
                <a:solidFill>
                  <a:schemeClr val="tx1"/>
                </a:solidFill>
              </a:rPr>
              <a:t>1) </a:t>
            </a:r>
            <a:r>
              <a:rPr lang="ko-KR" altLang="en-US" sz="60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 </a:t>
            </a:r>
            <a:r>
              <a:rPr lang="en-US" altLang="ko-KR" sz="600">
                <a:solidFill>
                  <a:schemeClr val="tx1"/>
                </a:solidFill>
              </a:rPr>
              <a:t>20</a:t>
            </a:r>
            <a:r>
              <a:rPr lang="ko-KR" altLang="en-US" sz="600">
                <a:solidFill>
                  <a:schemeClr val="tx1"/>
                </a:solidFill>
              </a:rPr>
              <a:t>분전까지만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- </a:t>
            </a:r>
            <a:r>
              <a:rPr lang="ko-KR" altLang="en-US" sz="600">
                <a:solidFill>
                  <a:schemeClr val="tx1"/>
                </a:solidFill>
              </a:rPr>
              <a:t>전체 취소가능하며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 취소 불가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</a:t>
            </a:r>
            <a:r>
              <a:rPr lang="en-US" altLang="ko-KR" sz="600">
                <a:solidFill>
                  <a:schemeClr val="tx1"/>
                </a:solidFill>
              </a:rPr>
              <a:t>EX) </a:t>
            </a:r>
            <a:r>
              <a:rPr lang="ko-KR" altLang="en-US" sz="600">
                <a:solidFill>
                  <a:schemeClr val="tx1"/>
                </a:solidFill>
              </a:rPr>
              <a:t>인원수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관람자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시간변경은 모두 취소 후 재예매 해주셔야합니다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/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2) </a:t>
            </a:r>
            <a:r>
              <a:rPr lang="ko-KR" altLang="en-US" sz="600">
                <a:solidFill>
                  <a:schemeClr val="tx1"/>
                </a:solidFill>
              </a:rPr>
              <a:t>현장 취소 가능시간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 - </a:t>
            </a:r>
            <a:r>
              <a:rPr lang="ko-KR" altLang="en-US" sz="60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단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07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70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91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727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5124" name="표 512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답변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47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248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3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243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886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88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936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1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이벤트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  <a:r>
              <a:rPr lang="en-US" altLang="ko-KR" sz="700"/>
              <a:t>/</a:t>
            </a:r>
            <a:r>
              <a:rPr lang="ko-KR" altLang="en-US" sz="700"/>
              <a:t>건의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이벤트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0" name="TextBox 39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스토어 구매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1" name="TextBox 40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환불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2" name="TextBox 41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3" name="TextBox 42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4" name="TextBox 43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5" name="TextBox 44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6" name="TextBox 45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7" name="TextBox 46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8" name="TextBox 47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9" name="TextBox 48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0" name="TextBox 59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1" name="TextBox 60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2" name="TextBox 61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3" name="TextBox 62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4" name="TextBox 63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5" name="TextBox 64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6" name="TextBox 65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7" name="TextBox 66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8" name="TextBox 67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9" name="TextBox 68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70" name="TextBox 69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016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542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281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82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18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6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72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17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14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답변작성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네</a:t>
            </a:r>
            <a:r>
              <a:rPr lang="en-US" altLang="ko-KR" sz="700"/>
              <a:t>. </a:t>
            </a:r>
            <a:r>
              <a:rPr lang="ko-KR" altLang="en-US" sz="700"/>
              <a:t>포인트를 사용해 영화를 예매하거나 스토어에서 구매 후 환불 시 포인트는 다시 돌아갑니다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2" name="그룹 31"/>
          <p:cNvGrpSpPr/>
          <p:nvPr/>
        </p:nvGrpSpPr>
        <p:grpSpPr>
          <a:xfrm>
            <a:off x="5153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35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40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5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975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회원목록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가입일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aaa111@naver.com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성춘향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bbb222@naver.com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이몽룡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ccc333@naver.com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변학도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ddd444@naver.com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김상재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eee555@naver.com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913577" y="2683658"/>
            <a:ext cx="415498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선택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88017" y="3630216"/>
            <a:ext cx="404423" cy="21597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88017" y="3910059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88017" y="4180073"/>
            <a:ext cx="404423" cy="21857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8017" y="4459916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88017" y="4732473"/>
            <a:ext cx="404423" cy="21862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해제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411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70749" y="5102480"/>
            <a:ext cx="240177" cy="22009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0" name="TextBox 39"/>
          <p:cNvSpPr txBox="1"/>
          <p:nvPr/>
        </p:nvSpPr>
        <p:spPr>
          <a:xfrm>
            <a:off x="5429878" y="5102480"/>
            <a:ext cx="252737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1" name="TextBox 40"/>
          <p:cNvSpPr txBox="1"/>
          <p:nvPr/>
        </p:nvSpPr>
        <p:spPr>
          <a:xfrm>
            <a:off x="5181092" y="5102480"/>
            <a:ext cx="253873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2" name="TextBox 41"/>
          <p:cNvSpPr txBox="1"/>
          <p:nvPr/>
        </p:nvSpPr>
        <p:spPr>
          <a:xfrm>
            <a:off x="5903192" y="5102480"/>
            <a:ext cx="264816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3" name="그룹 42"/>
          <p:cNvGrpSpPr/>
          <p:nvPr/>
        </p:nvGrpSpPr>
        <p:grpSpPr>
          <a:xfrm>
            <a:off x="4655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7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83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70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003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13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638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3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12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17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50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68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420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33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071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aaa111</a:t>
            </a:r>
            <a:r>
              <a:rPr lang="ko-KR" altLang="en-US" sz="1600">
                <a:solidFill>
                  <a:schemeClr val="tx1"/>
                </a:solidFill>
              </a:rPr>
              <a:t>님 마이 페이지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956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2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회원 마이페이지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42706" y="2044938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66764" y="5007213"/>
            <a:ext cx="240772" cy="229696"/>
            <a:chOff x="283304" y="1719603"/>
            <a:chExt cx="240772" cy="229696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279523" y="215978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예매코드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79523" y="265292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영화명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79523" y="3139337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상영시간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79523" y="3650361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99613" y="4725162"/>
            <a:ext cx="3096387" cy="1099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4"/>
          <p:cNvPicPr>
            <a:picLocks noChangeAspect="1"/>
          </p:cNvPicPr>
          <p:nvPr/>
        </p:nvPicPr>
        <p:blipFill rotWithShape="1">
          <a:blip r:embed="rId3"/>
          <a:srcRect l="40330" t="61210" r="40470" b="11260"/>
          <a:stretch>
            <a:fillRect/>
          </a:stretch>
        </p:blipFill>
        <p:spPr>
          <a:xfrm>
            <a:off x="4211954" y="4879255"/>
            <a:ext cx="720090" cy="4856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488486" y="209256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CO2023070502201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82400" y="258570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엘리멘탈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491925" y="3081639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2023</a:t>
            </a:r>
            <a:r>
              <a:rPr lang="ko-KR" altLang="en-US" sz="1000">
                <a:solidFill>
                  <a:schemeClr val="dk1"/>
                </a:solidFill>
              </a:rPr>
              <a:t>년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월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일 </a:t>
            </a:r>
            <a:r>
              <a:rPr lang="en-US" altLang="ko-KR" sz="1000">
                <a:solidFill>
                  <a:schemeClr val="dk1"/>
                </a:solidFill>
              </a:rPr>
              <a:t>16:00~18:00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491925" y="3573887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DW</a:t>
            </a:r>
            <a:r>
              <a:rPr lang="ko-KR" altLang="en-US" sz="1000">
                <a:solidFill>
                  <a:schemeClr val="dk1"/>
                </a:solidFill>
              </a:rPr>
              <a:t>대전점 </a:t>
            </a:r>
            <a:r>
              <a:rPr lang="en-US" altLang="ko-KR" sz="1000">
                <a:solidFill>
                  <a:schemeClr val="dk1"/>
                </a:solidFill>
              </a:rPr>
              <a:t>1</a:t>
            </a:r>
            <a:r>
              <a:rPr lang="ko-KR" altLang="en-US" sz="1000">
                <a:solidFill>
                  <a:schemeClr val="dk1"/>
                </a:solidFill>
              </a:rPr>
              <a:t>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083478" y="4149090"/>
            <a:ext cx="4933028" cy="576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2"/>
          <p:cNvPicPr>
            <a:picLocks noChangeAspect="1"/>
          </p:cNvPicPr>
          <p:nvPr/>
        </p:nvPicPr>
        <p:blipFill rotWithShape="1">
          <a:blip r:embed="rId2"/>
          <a:srcRect l="7660" t="51970" b="37940"/>
          <a:stretch>
            <a:fillRect/>
          </a:stretch>
        </p:blipFill>
        <p:spPr>
          <a:xfrm>
            <a:off x="2256459" y="4025265"/>
            <a:ext cx="5040630" cy="4421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278380" y="4101465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좌석번호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510975" y="4059662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 G01, G02, G03</a:t>
            </a:r>
          </a:p>
        </p:txBody>
      </p:sp>
      <p:graphicFrame>
        <p:nvGraphicFramePr>
          <p:cNvPr id="5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 b="30400"/>
          <a:stretch>
            <a:fillRect/>
          </a:stretch>
        </p:blipFill>
        <p:spPr>
          <a:xfrm>
            <a:off x="2937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 l="620"/>
          <a:stretch>
            <a:fillRect/>
          </a:stretch>
        </p:blipFill>
        <p:spPr>
          <a:xfrm>
            <a:off x="2937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9856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36160" y="2314327"/>
            <a:ext cx="775354" cy="21741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903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57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26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6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256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1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559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35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8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992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2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55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651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029" name="표 1028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 l="2010" t="22570"/>
          <a:stretch>
            <a:fillRect/>
          </a:stretch>
        </p:blipFill>
        <p:spPr>
          <a:xfrm>
            <a:off x="2999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89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24100"/>
          <a:stretch>
            <a:fillRect/>
          </a:stretch>
        </p:blipFill>
        <p:spPr>
          <a:xfrm>
            <a:off x="2975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583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23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88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2052" name="표 205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유형별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썸네일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 구분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68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247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47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32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900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86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30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21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88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35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28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 b="18000"/>
          <a:stretch>
            <a:fillRect/>
          </a:stretch>
        </p:blipFill>
        <p:spPr>
          <a:xfrm>
            <a:off x="2978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863025" y="2971080"/>
            <a:ext cx="415498" cy="217890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793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66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942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2053" name="표 205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 파일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       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1931" y="1969095"/>
            <a:ext cx="1330929" cy="26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1931" y="23488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1931" y="2701643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1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1931" y="3468118"/>
            <a:ext cx="1330929" cy="26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2023-07-27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2023-08-19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/>
          <a:srcRect b="89860"/>
          <a:stretch>
            <a:fillRect/>
          </a:stretch>
        </p:blipFill>
        <p:spPr>
          <a:xfrm>
            <a:off x="4282595" y="3728176"/>
            <a:ext cx="3774280" cy="2365162"/>
          </a:xfrm>
          <a:prstGeom prst="rect">
            <a:avLst/>
          </a:prstGeom>
          <a:noFill/>
        </p:spPr>
      </p:pic>
      <p:sp>
        <p:nvSpPr>
          <p:cNvPr id="44" name="직사각형 43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232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35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71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32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967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79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41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9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88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19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87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3075" name="표 3074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기프트 카드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62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4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 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9844" y="2772461"/>
            <a:ext cx="439898" cy="235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/>
          <a:srcRect b="41610"/>
          <a:stretch>
            <a:fillRect/>
          </a:stretch>
        </p:blipFill>
        <p:spPr>
          <a:xfrm>
            <a:off x="3037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225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79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64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1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71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890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8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089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724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36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847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38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4100" name="표 409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 카드 메뉴 상품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22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640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9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/>
          <a:srcRect t="13250"/>
          <a:stretch>
            <a:fillRect/>
          </a:stretch>
        </p:blipFill>
        <p:spPr>
          <a:xfrm>
            <a:off x="2962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415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83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5123" name="표 512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유형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2245"/>
              </p:ext>
            </p:extLst>
          </p:nvPr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72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상품 구분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56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04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84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071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87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642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279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238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38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238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246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218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488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939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3056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57940"/>
          <a:stretch>
            <a:fillRect/>
          </a:stretch>
        </p:blipFill>
        <p:spPr>
          <a:xfrm>
            <a:off x="2964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5375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5375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502182" y="2653846"/>
            <a:ext cx="666458" cy="22079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수정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75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/>
          <a:srcRect b="53730"/>
          <a:stretch>
            <a:fillRect/>
          </a:stretch>
        </p:blipFill>
        <p:spPr>
          <a:xfrm>
            <a:off x="2937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1" name="그룹 30"/>
          <p:cNvGrpSpPr/>
          <p:nvPr/>
        </p:nvGrpSpPr>
        <p:grpSpPr>
          <a:xfrm>
            <a:off x="7193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1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194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194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733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6148" name="표 6147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19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 카드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344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1520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 </a:t>
            </a:r>
            <a:r>
              <a:rPr lang="ko-KR" altLang="en-US" sz="1000"/>
              <a:t>이용안내 </a:t>
            </a:r>
            <a:r>
              <a:rPr lang="en-US" altLang="ko-KR" sz="1000"/>
              <a:t>]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메가박스 온라인</a:t>
            </a:r>
            <a:r>
              <a:rPr lang="en-US" altLang="ko-KR" sz="1000"/>
              <a:t>(</a:t>
            </a:r>
            <a:r>
              <a:rPr lang="ko-KR" altLang="en-US" sz="1000"/>
              <a:t>홈페이지</a:t>
            </a:r>
            <a:r>
              <a:rPr lang="en-US" altLang="ko-KR" sz="1000"/>
              <a:t>/App)</a:t>
            </a:r>
            <a:r>
              <a:rPr lang="ko-KR" altLang="en-US" sz="1000"/>
              <a:t>에서 운영 하는 메가박스 모바일 금액권은 ㈜한국페이즈서비스를 통해 발행 및 운영 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주중</a:t>
            </a:r>
            <a:r>
              <a:rPr lang="en-US" altLang="ko-KR" sz="1000"/>
              <a:t>/</a:t>
            </a:r>
            <a:r>
              <a:rPr lang="ko-KR" altLang="en-US" sz="1000"/>
              <a:t>주말 제한없이 사용이 가능하며</a:t>
            </a:r>
            <a:r>
              <a:rPr lang="en-US" altLang="ko-KR" sz="1000"/>
              <a:t>, </a:t>
            </a:r>
            <a:r>
              <a:rPr lang="ko-KR" altLang="en-US" sz="1000"/>
              <a:t>영화티켓</a:t>
            </a:r>
            <a:r>
              <a:rPr lang="en-US" altLang="ko-KR" sz="1000"/>
              <a:t>(</a:t>
            </a:r>
            <a:r>
              <a:rPr lang="ko-KR" altLang="en-US" sz="1000"/>
              <a:t>온</a:t>
            </a:r>
            <a:r>
              <a:rPr lang="en-US" altLang="ko-KR" sz="1000"/>
              <a:t>/</a:t>
            </a:r>
            <a:r>
              <a:rPr lang="ko-KR" altLang="en-US" sz="1000"/>
              <a:t>오프라인</a:t>
            </a:r>
            <a:r>
              <a:rPr lang="en-US" altLang="ko-KR" sz="1000"/>
              <a:t>) </a:t>
            </a:r>
            <a:r>
              <a:rPr lang="ko-KR" altLang="en-US" sz="1000"/>
              <a:t>및 매점</a:t>
            </a:r>
            <a:r>
              <a:rPr lang="en-US" altLang="ko-KR" sz="1000"/>
              <a:t>(</a:t>
            </a:r>
            <a:r>
              <a:rPr lang="ko-KR" altLang="en-US" sz="1000"/>
              <a:t>오프라인</a:t>
            </a:r>
            <a:r>
              <a:rPr lang="en-US" altLang="ko-KR" sz="1000"/>
              <a:t>)</a:t>
            </a:r>
            <a:r>
              <a:rPr lang="ko-KR" altLang="en-US" sz="1000"/>
              <a:t>에서 상품 구매 시 사용 가능합니다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금액 분할 사용이 가능하며</a:t>
            </a:r>
            <a:r>
              <a:rPr lang="en-US" altLang="ko-KR" sz="1000"/>
              <a:t>, </a:t>
            </a:r>
            <a:r>
              <a:rPr lang="ko-KR" altLang="en-US" sz="1000"/>
              <a:t>사용 후 잔액은 유효기간 내 재사용이 가능합니다</a:t>
            </a:r>
            <a:r>
              <a:rPr lang="en-US" altLang="ko-KR" sz="1000"/>
              <a:t>..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25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20000                                 </a:t>
            </a:r>
            <a:r>
              <a:rPr lang="ko-KR" altLang="en-US" sz="1000"/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19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366                                     </a:t>
            </a:r>
            <a:r>
              <a:rPr lang="ko-KR" altLang="en-US" sz="1000"/>
              <a:t>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68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메가박스 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/>
          <a:srcRect l="8180" t="16260" r="65330" b="57940"/>
          <a:stretch>
            <a:fillRect/>
          </a:stretch>
        </p:blipFill>
        <p:spPr>
          <a:xfrm>
            <a:off x="3550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2" name="그룹 41"/>
          <p:cNvGrpSpPr/>
          <p:nvPr/>
        </p:nvGrpSpPr>
        <p:grpSpPr>
          <a:xfrm>
            <a:off x="5305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241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12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248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41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256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64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5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24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78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488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951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53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8894</Words>
  <Application>Microsoft Office PowerPoint</Application>
  <PresentationFormat>와이드스크린</PresentationFormat>
  <Paragraphs>4568</Paragraphs>
  <Slides>116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116</vt:i4>
      </vt:variant>
    </vt:vector>
  </HeadingPairs>
  <TitlesOfParts>
    <vt:vector size="124" baseType="lpstr">
      <vt:lpstr>맑은 고딕</vt:lpstr>
      <vt:lpstr>함초롬돋움</vt:lpstr>
      <vt:lpstr>Arial</vt:lpstr>
      <vt:lpstr>Calibri</vt:lpstr>
      <vt:lpstr>Calibri Light</vt:lpstr>
      <vt:lpstr>Times New Roman</vt:lpstr>
      <vt:lpstr>한컴오피스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ksj</dc:creator>
  <cp:lastModifiedBy>012</cp:lastModifiedBy>
  <cp:revision>39</cp:revision>
  <dcterms:created xsi:type="dcterms:W3CDTF">2023-07-06T13:21:51Z</dcterms:created>
  <dcterms:modified xsi:type="dcterms:W3CDTF">2023-07-07T06:37:46Z</dcterms:modified>
  <cp:version>1000.0000.01</cp:version>
</cp:coreProperties>
</file>